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2" r:id="rId2"/>
    <p:sldId id="283" r:id="rId3"/>
    <p:sldId id="286" r:id="rId4"/>
    <p:sldId id="287" r:id="rId5"/>
    <p:sldId id="288" r:id="rId6"/>
    <p:sldId id="289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</p:sldIdLst>
  <p:sldSz cx="9144000" cy="6858000" type="screen4x3"/>
  <p:notesSz cx="6997700" cy="9271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CC"/>
    <a:srgbClr val="C0C0C0"/>
    <a:srgbClr val="F8F8F8"/>
    <a:srgbClr val="FF0000"/>
    <a:srgbClr val="808080"/>
    <a:srgbClr val="B2B2B2"/>
    <a:srgbClr val="969696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69" autoAdjust="0"/>
  </p:normalViewPr>
  <p:slideViewPr>
    <p:cSldViewPr snapToGrid="0">
      <p:cViewPr varScale="1">
        <p:scale>
          <a:sx n="102" d="100"/>
          <a:sy n="102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ctr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991023A8-2C89-4E07-AC30-8C79A8F937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E8B9E4A-87F6-405A-BC2D-226273F4F9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481FB-BCF6-41AB-B4A6-3CA0994AAA51}" type="slidenum">
              <a:rPr lang="en-US"/>
              <a:pPr/>
              <a:t>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Akron and Canton are major cities in the NE portion of the watershed. Columbus lies to the west of the shed.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33"/>
            <a:fld id="{28635AE8-AA2B-456D-9572-7AA6D50F523F}" type="slidenum">
              <a:rPr lang="en-US" smtClean="0"/>
              <a:pPr defTabSz="930233"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NLCD 2006 is the most recent land cover. Water withdrawals were provided in terms of a monthly volume. This was converted to a daily flowrate (constant for each month). Dziegielewski from Southern Illinois University, Department of Geography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33"/>
            <a:fld id="{660C265E-D265-4292-82FC-AEDC425B2F4D}" type="slidenum">
              <a:rPr lang="en-US" smtClean="0"/>
              <a:pPr defTabSz="930233"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Mainly rural, deciduous followed by corn/soybean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33"/>
            <a:fld id="{FBA96288-8353-4479-9CFC-27AE71575057}" type="slidenum">
              <a:rPr lang="en-US" smtClean="0"/>
              <a:pPr defTabSz="930233"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Four principal aquifers. Cross-hatched is bedrock, deep, unproductive. Coarse grained near rivers has higher porosity, more productive. A lot of groundwater withdrawals there. Will treat as 4 control volumes, using thickness and porosity to track recharge.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33"/>
            <a:fld id="{15B1D763-D166-4384-97EF-9175DCC7B28B}" type="slidenum">
              <a:rPr lang="en-US" smtClean="0"/>
              <a:pPr defTabSz="930233"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789 + 131 = 920 &gt; 915. 	5 MGD consumed in 2009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33"/>
            <a:fld id="{8D8EF3BD-CAAF-44EE-9756-E9889EE29204}" type="slidenum">
              <a:rPr lang="en-US" smtClean="0"/>
              <a:pPr defTabSz="930233"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5342817"/>
            <a:ext cx="9144000" cy="151518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/>
            <a:endParaRPr lang="en-US" smtClean="0"/>
          </a:p>
        </p:txBody>
      </p:sp>
      <p:pic>
        <p:nvPicPr>
          <p:cNvPr id="10" name="Picture 9" descr="2012 PowerPoint title banner_v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" y="4023360"/>
            <a:ext cx="8412480" cy="201168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" y="2468880"/>
            <a:ext cx="8412480" cy="1554480"/>
          </a:xfrm>
        </p:spPr>
        <p:txBody>
          <a:bodyPr anchor="t"/>
          <a:lstStyle>
            <a:lvl1pPr algn="ctr"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62" descr="EPRI logo_RGB_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232" y="1629992"/>
            <a:ext cx="3145536" cy="5120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841248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1248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2011680"/>
            <a:ext cx="8412480" cy="1371600"/>
          </a:xfrm>
        </p:spPr>
        <p:txBody>
          <a:bodyPr anchor="ctr"/>
          <a:lstStyle>
            <a:lvl1pPr algn="ctr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3383280"/>
            <a:ext cx="8412480" cy="1554480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280160"/>
            <a:ext cx="41148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280160"/>
            <a:ext cx="41148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841248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80160"/>
            <a:ext cx="41148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011680"/>
            <a:ext cx="4114800" cy="42976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280160"/>
            <a:ext cx="41148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39" y="2011680"/>
            <a:ext cx="4114800" cy="42976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841248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65760" y="1280160"/>
            <a:ext cx="8412480" cy="5029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64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416050"/>
            <a:ext cx="4037013" cy="49355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416050"/>
            <a:ext cx="4037012" cy="4935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" cy="10972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9CCFF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19075" indent="-219075"/>
            <a:endParaRPr lang="en-US" smtClean="0"/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4267200" y="6594475"/>
            <a:ext cx="608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324FBA8B-C479-4BF9-A515-8ED623D42A4A}" type="slidenum">
              <a:rPr lang="en-US" sz="1000">
                <a:solidFill>
                  <a:srgbClr val="4D4D4D"/>
                </a:solidFill>
              </a:rPr>
              <a:pPr/>
              <a:t>‹#›</a:t>
            </a:fld>
            <a:endParaRPr lang="en-US" sz="1000">
              <a:solidFill>
                <a:srgbClr val="4D4D4D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84124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4124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215900" y="6613525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700" dirty="0">
                <a:solidFill>
                  <a:srgbClr val="4D4D4D"/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rgbClr val="4D4D4D"/>
                </a:solidFill>
                <a:cs typeface="Arial" charset="0"/>
              </a:rPr>
              <a:t>2013 </a:t>
            </a:r>
            <a:r>
              <a:rPr lang="en-US" sz="700" dirty="0">
                <a:solidFill>
                  <a:srgbClr val="4D4D4D"/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rgbClr val="4D4D4D"/>
              </a:solidFill>
            </a:endParaRPr>
          </a:p>
        </p:txBody>
      </p:sp>
      <p:pic>
        <p:nvPicPr>
          <p:cNvPr id="1085" name="Picture 61" descr="EPRI logo_RGB_2@3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8338" y="6446838"/>
            <a:ext cx="1828800" cy="3016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3038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15938" indent="-2286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400">
          <a:solidFill>
            <a:srgbClr val="000000"/>
          </a:solidFill>
          <a:latin typeface="+mn-lt"/>
        </a:defRPr>
      </a:lvl2pPr>
      <a:lvl3pPr marL="798513" indent="-16668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•"/>
        <a:defRPr sz="2400">
          <a:solidFill>
            <a:srgbClr val="000000"/>
          </a:solidFill>
          <a:latin typeface="+mn-lt"/>
        </a:defRPr>
      </a:lvl3pPr>
      <a:lvl4pPr marL="1196975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400">
          <a:solidFill>
            <a:srgbClr val="000000"/>
          </a:solidFill>
          <a:latin typeface="+mn-lt"/>
        </a:defRPr>
      </a:lvl4pPr>
      <a:lvl5pPr marL="1487488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•"/>
        <a:defRPr sz="2400">
          <a:solidFill>
            <a:srgbClr val="000000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Robert Goldstein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Senior Technical Executive, Water &amp; Ecosystems</a:t>
            </a:r>
          </a:p>
          <a:p>
            <a:r>
              <a:rPr lang="en-US" b="1" dirty="0" smtClean="0"/>
              <a:t>WSWC–WGA Energy–Water Nexus Workshop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Denver, April 2, 2013</a:t>
            </a:r>
            <a:endParaRPr lang="en-US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Prism: Decision Support Framework for Water Resource Risk Management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Input Data Sets for WARMF and Water Prism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900" y="1293813"/>
          <a:ext cx="8436866" cy="480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747"/>
                <a:gridCol w="1246094"/>
                <a:gridCol w="797859"/>
                <a:gridCol w="914400"/>
                <a:gridCol w="1210235"/>
                <a:gridCol w="1473531"/>
              </a:tblGrid>
              <a:tr h="8136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Required</a:t>
                      </a:r>
                      <a:r>
                        <a:rPr lang="en-US" sz="2000" baseline="0" dirty="0" smtClean="0"/>
                        <a:t> Data Sets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Watershed Model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(WARMF)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Water Prism DSS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r>
                        <a:rPr lang="en-US" sz="1600" baseline="0" dirty="0" smtClean="0"/>
                        <a:t> Period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Frequency</a:t>
                      </a:r>
                      <a:endParaRPr lang="en-US" sz="1600" dirty="0"/>
                    </a:p>
                  </a:txBody>
                  <a:tcPr/>
                </a:tc>
              </a:tr>
              <a:tr h="37535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Topography (DEM)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ym typeface="Wingdings 2"/>
                        </a:rPr>
                        <a:t>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USGS</a:t>
                      </a:r>
                      <a:r>
                        <a:rPr lang="en-US" sz="1300" b="0" baseline="0" dirty="0" smtClean="0"/>
                        <a:t> NED</a:t>
                      </a:r>
                      <a:endParaRPr lang="en-US" sz="13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30 meter</a:t>
                      </a:r>
                    </a:p>
                  </a:txBody>
                  <a:tcPr/>
                </a:tc>
              </a:tr>
              <a:tr h="3594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Land use / land cover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ym typeface="Wingdings 2"/>
                        </a:rPr>
                        <a:t>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NLCD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N.A.</a:t>
                      </a:r>
                    </a:p>
                  </a:txBody>
                  <a:tcPr/>
                </a:tc>
              </a:tr>
              <a:tr h="3594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ym typeface="Wingdings 2"/>
                        </a:rPr>
                        <a:t>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NCDC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1990-2009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Daily</a:t>
                      </a:r>
                    </a:p>
                  </a:txBody>
                  <a:tcPr/>
                </a:tc>
              </a:tr>
              <a:tr h="3594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Observed </a:t>
                      </a:r>
                      <a:r>
                        <a:rPr lang="en-US" sz="1300" dirty="0" err="1" smtClean="0"/>
                        <a:t>streamflow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ym typeface="Wingdings 2"/>
                        </a:rPr>
                        <a:t>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ym typeface="Wingdings 2"/>
                        </a:rPr>
                        <a:t>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USGS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1990-2009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Daily</a:t>
                      </a:r>
                    </a:p>
                  </a:txBody>
                  <a:tcPr/>
                </a:tc>
              </a:tr>
              <a:tr h="3594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Groundwater</a:t>
                      </a:r>
                      <a:r>
                        <a:rPr lang="en-US" sz="1300" baseline="0" dirty="0" smtClean="0"/>
                        <a:t> properties (aquifers, recharge)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ym typeface="Wingdings 2"/>
                        </a:rPr>
                        <a:t>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USGS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N.A.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N.A.</a:t>
                      </a:r>
                    </a:p>
                  </a:txBody>
                  <a:tcPr/>
                </a:tc>
              </a:tr>
              <a:tr h="3594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Ecological flow /</a:t>
                      </a:r>
                      <a:r>
                        <a:rPr lang="en-US" sz="1300" baseline="0" dirty="0" smtClean="0"/>
                        <a:t> reservoir limits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ym typeface="Wingdings 2"/>
                        </a:rPr>
                        <a:t>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?</a:t>
                      </a:r>
                    </a:p>
                  </a:txBody>
                  <a:tcPr/>
                </a:tc>
              </a:tr>
              <a:tr h="3594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Water withdrawals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ym typeface="Wingdings 2"/>
                        </a:rPr>
                        <a:t>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ym typeface="Wingdings 2"/>
                        </a:rPr>
                        <a:t>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ODNR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1990-2009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Monthly</a:t>
                      </a:r>
                    </a:p>
                  </a:txBody>
                  <a:tcPr/>
                </a:tc>
              </a:tr>
              <a:tr h="3594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Water discharges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ym typeface="Wingdings 2"/>
                        </a:rPr>
                        <a:t>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ym typeface="Wingdings 2"/>
                        </a:rPr>
                        <a:t>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OEPA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1990-2009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Daily</a:t>
                      </a:r>
                    </a:p>
                  </a:txBody>
                  <a:tcPr/>
                </a:tc>
              </a:tr>
              <a:tr h="3594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Projected</a:t>
                      </a:r>
                      <a:r>
                        <a:rPr lang="en-US" sz="1300" baseline="0" dirty="0" smtClean="0"/>
                        <a:t> demands (electric power)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ym typeface="Wingdings 2"/>
                        </a:rPr>
                        <a:t>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AEP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/>
                        <a:t>Through 2014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/>
                        <a:t>N.A.</a:t>
                      </a:r>
                      <a:endParaRPr lang="en-US" sz="1300" b="0" dirty="0"/>
                    </a:p>
                  </a:txBody>
                  <a:tcPr/>
                </a:tc>
              </a:tr>
              <a:tr h="3594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Projected demands (other</a:t>
                      </a:r>
                      <a:r>
                        <a:rPr lang="en-US" sz="1300" baseline="0" dirty="0" smtClean="0"/>
                        <a:t> sectors)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ym typeface="Wingdings 2"/>
                        </a:rPr>
                        <a:t>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/>
                        <a:t>Dziegielewski</a:t>
                      </a:r>
                      <a:r>
                        <a:rPr lang="en-US" sz="900" dirty="0" smtClean="0"/>
                        <a:t> et. al, 2004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/>
                        <a:t>2005-2025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/>
                        <a:t>5-Year</a:t>
                      </a:r>
                      <a:endParaRPr lang="en-US" sz="13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Land Use / Land Cover (2006 NLCD)</a:t>
            </a:r>
          </a:p>
        </p:txBody>
      </p:sp>
      <p:pic>
        <p:nvPicPr>
          <p:cNvPr id="46082" name="Picture 4" descr="MuskingumRiverWatershed_LandCover_v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638" y="1124073"/>
            <a:ext cx="569595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360488"/>
            <a:ext cx="283368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8763" y="4462463"/>
            <a:ext cx="2690812" cy="1379537"/>
            <a:chOff x="294905" y="4890654"/>
            <a:chExt cx="2690380" cy="1379517"/>
          </a:xfrm>
        </p:grpSpPr>
        <p:pic>
          <p:nvPicPr>
            <p:cNvPr id="46085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3170" y="4928259"/>
              <a:ext cx="1382115" cy="134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6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4905" y="4890654"/>
              <a:ext cx="1382115" cy="133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Aquifers</a:t>
            </a:r>
          </a:p>
        </p:txBody>
      </p:sp>
      <p:pic>
        <p:nvPicPr>
          <p:cNvPr id="48130" name="Content Placeholder 3" descr="MuskingumRiverWatershed_ODNRPrincipalAquife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35300" y="1335088"/>
            <a:ext cx="5670550" cy="512921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4488" y="1343025"/>
            <a:ext cx="2555875" cy="4845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2400" kern="0" dirty="0">
                <a:latin typeface="+mn-lt"/>
              </a:rPr>
              <a:t>4 Principal Aquifers</a:t>
            </a:r>
          </a:p>
          <a:p>
            <a:pPr marL="630238" lvl="1" indent="-173038">
              <a:lnSpc>
                <a:spcPct val="95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1500" kern="0" dirty="0">
                <a:solidFill>
                  <a:schemeClr val="tx1"/>
                </a:solidFill>
                <a:latin typeface="+mn-lt"/>
              </a:rPr>
              <a:t>389 to 3741 mi</a:t>
            </a:r>
            <a:r>
              <a:rPr lang="en-US" sz="1500" kern="0" baseline="30000" dirty="0">
                <a:solidFill>
                  <a:schemeClr val="tx1"/>
                </a:solidFill>
                <a:latin typeface="+mn-lt"/>
              </a:rPr>
              <a:t>2</a:t>
            </a:r>
          </a:p>
          <a:p>
            <a:pPr marL="173038" indent="-173038"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2400" kern="0" dirty="0">
                <a:latin typeface="+mn-lt"/>
              </a:rPr>
              <a:t>Unconsolidated </a:t>
            </a:r>
          </a:p>
          <a:p>
            <a:pPr marL="630238" lvl="1" indent="-173038">
              <a:lnSpc>
                <a:spcPct val="95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1500" dirty="0"/>
              <a:t>Shallow, follows river valleys, high porosity, high yield</a:t>
            </a:r>
            <a:endParaRPr lang="en-US" sz="1500" kern="0" dirty="0">
              <a:latin typeface="+mn-lt"/>
            </a:endParaRPr>
          </a:p>
          <a:p>
            <a:pPr marL="173038" indent="-173038"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2400" kern="0" dirty="0"/>
              <a:t>Bedrock</a:t>
            </a:r>
          </a:p>
          <a:p>
            <a:pPr marL="630238" lvl="1" indent="-173038">
              <a:lnSpc>
                <a:spcPct val="95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1500" dirty="0"/>
              <a:t>Deeper, low porosity, low yield</a:t>
            </a:r>
            <a:endParaRPr lang="en-US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 descr="MuskingumRiverWatershed_BaseMap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8004" y="1330325"/>
            <a:ext cx="4948646" cy="443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Withdrawals and Returns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327028"/>
            <a:ext cx="3763962" cy="42648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2400" kern="0" dirty="0">
                <a:latin typeface="+mn-lt"/>
              </a:rPr>
              <a:t>Surface water withdrawals</a:t>
            </a:r>
            <a:endParaRPr lang="en-US" sz="2800" kern="0" dirty="0">
              <a:latin typeface="+mn-lt"/>
            </a:endParaRPr>
          </a:p>
          <a:p>
            <a:pPr marL="630238" lvl="1" indent="-173038">
              <a:lnSpc>
                <a:spcPct val="95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kern="0" dirty="0"/>
              <a:t>174 facilities</a:t>
            </a:r>
          </a:p>
          <a:p>
            <a:pPr marL="630238" lvl="1" indent="-173038">
              <a:lnSpc>
                <a:spcPct val="95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789 MGD (2009)</a:t>
            </a:r>
          </a:p>
          <a:p>
            <a:pPr marL="173038" indent="-173038"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2400" kern="0" dirty="0">
                <a:latin typeface="+mn-lt"/>
              </a:rPr>
              <a:t>Groundwater withdrawals</a:t>
            </a:r>
          </a:p>
          <a:p>
            <a:pPr marL="630238" lvl="1" indent="-173038">
              <a:lnSpc>
                <a:spcPct val="95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kern="0" dirty="0"/>
              <a:t>329 facilities</a:t>
            </a:r>
          </a:p>
          <a:p>
            <a:pPr marL="630238" lvl="1" indent="-173038">
              <a:lnSpc>
                <a:spcPct val="95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131 MGD (2009)</a:t>
            </a:r>
          </a:p>
          <a:p>
            <a:pPr marL="173038" indent="-173038"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2400" kern="0" dirty="0">
                <a:latin typeface="+mn-lt"/>
              </a:rPr>
              <a:t>Point </a:t>
            </a:r>
            <a:r>
              <a:rPr lang="en-US" sz="2400" kern="0" dirty="0" smtClean="0">
                <a:latin typeface="+mn-lt"/>
              </a:rPr>
              <a:t>source discharges</a:t>
            </a:r>
            <a:endParaRPr lang="en-US" sz="2400" kern="0" dirty="0">
              <a:latin typeface="+mn-lt"/>
            </a:endParaRPr>
          </a:p>
          <a:p>
            <a:pPr marL="630238" lvl="1" indent="-173038">
              <a:lnSpc>
                <a:spcPct val="95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319 stations at </a:t>
            </a:r>
            <a:r>
              <a:rPr lang="en-US" kern="0" dirty="0">
                <a:solidFill>
                  <a:schemeClr val="tx1"/>
                </a:solidFill>
                <a:latin typeface="+mn-lt"/>
              </a:rPr>
              <a:t>307</a:t>
            </a:r>
            <a:r>
              <a:rPr lang="en-US" kern="0" dirty="0">
                <a:latin typeface="+mn-lt"/>
              </a:rPr>
              <a:t> facilities</a:t>
            </a:r>
          </a:p>
          <a:p>
            <a:pPr marL="630238" lvl="1" indent="-173038">
              <a:lnSpc>
                <a:spcPct val="95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latin typeface="+mn-lt"/>
              </a:rPr>
              <a:t>915 MGD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Water Prism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Planned power plant changes</a:t>
            </a:r>
          </a:p>
          <a:p>
            <a:pPr lvl="1"/>
            <a:r>
              <a:rPr lang="en-US" sz="2000" dirty="0" smtClean="0"/>
              <a:t>Retiring once-through coal units</a:t>
            </a:r>
          </a:p>
          <a:p>
            <a:pPr lvl="1"/>
            <a:r>
              <a:rPr lang="en-US" sz="2000" dirty="0" smtClean="0"/>
              <a:t>Conversion of coal to natural gas combined-cycle (NGCC)</a:t>
            </a:r>
          </a:p>
          <a:p>
            <a:pPr lvl="1"/>
            <a:r>
              <a:rPr lang="en-US" sz="2000" dirty="0" smtClean="0"/>
              <a:t>New NGCC plant on-line</a:t>
            </a:r>
          </a:p>
          <a:p>
            <a:r>
              <a:rPr lang="en-US" dirty="0" smtClean="0"/>
              <a:t>Reduction in municipal and industrial</a:t>
            </a:r>
          </a:p>
          <a:p>
            <a:pPr lvl="1"/>
            <a:r>
              <a:rPr lang="en-US" sz="2000" dirty="0" smtClean="0"/>
              <a:t>BAU: State of Ohio projects increased water use due to increased population, increased per capita use and growth in industrial sector</a:t>
            </a:r>
          </a:p>
          <a:p>
            <a:pPr lvl="1"/>
            <a:r>
              <a:rPr lang="en-US" sz="2000" dirty="0" smtClean="0"/>
              <a:t>Prism Strategy: Assume decreased per capita use</a:t>
            </a:r>
          </a:p>
          <a:p>
            <a:pPr lvl="2"/>
            <a:r>
              <a:rPr lang="en-US" sz="2000" dirty="0" smtClean="0"/>
              <a:t>Reduce withdrawals and returns for municipal and industrial users</a:t>
            </a:r>
          </a:p>
          <a:p>
            <a:pPr lvl="2"/>
            <a:r>
              <a:rPr lang="en-US" sz="2000" dirty="0" smtClean="0"/>
              <a:t>8% to 25% reduction over 60 year period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Prism Scenario: Reduced Per Capita Use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4448" y="1721922"/>
            <a:ext cx="432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Surface Water – Small Tributary</a:t>
            </a:r>
            <a:endParaRPr lang="en-US" sz="2000" b="1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4" y="2307750"/>
            <a:ext cx="4361419" cy="282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85466" y="2303812"/>
            <a:ext cx="4368528" cy="28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6265" y="5153892"/>
            <a:ext cx="358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Reduced Consumptive Demand for Each Sector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74524" y="5189518"/>
            <a:ext cx="317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Savings from Each Sector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Water Prism Illustrates Impact of Decommissioning and Gas Conversion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26" y="1923804"/>
            <a:ext cx="4389724" cy="33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000" y="1946127"/>
            <a:ext cx="4322618" cy="327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207213"/>
            <a:ext cx="4114800" cy="4935538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There is no such thing as Business as Usual - everything is evolving with time</a:t>
            </a:r>
          </a:p>
          <a:p>
            <a:r>
              <a:rPr lang="en-US" sz="1800" dirty="0" smtClean="0"/>
              <a:t>Everything is geographically distributed non-uniformly</a:t>
            </a:r>
          </a:p>
          <a:p>
            <a:r>
              <a:rPr lang="en-US" sz="1800" dirty="0" smtClean="0"/>
              <a:t>Top down management is necessary for sustainability</a:t>
            </a:r>
          </a:p>
          <a:p>
            <a:pPr marL="173038" lvl="1" indent="-173038">
              <a:buFontTx/>
              <a:buChar char="•"/>
            </a:pPr>
            <a:r>
              <a:rPr lang="en-US" sz="1800" dirty="0" smtClean="0"/>
              <a:t>Need localized, fine resolution decision support tool to manage community (watershed, region) water resources</a:t>
            </a:r>
          </a:p>
          <a:p>
            <a:pPr marL="173038" lvl="1" indent="-173038">
              <a:buFontTx/>
              <a:buChar char="•"/>
            </a:pPr>
            <a:r>
              <a:rPr lang="en-US" sz="1800" dirty="0" smtClean="0"/>
              <a:t>Strategic and technological approaches depend on location</a:t>
            </a:r>
          </a:p>
          <a:p>
            <a:pPr marL="173038" lvl="1" indent="-173038">
              <a:buFontTx/>
              <a:buChar char="•"/>
            </a:pPr>
            <a:r>
              <a:rPr lang="en-US" sz="1800" dirty="0" smtClean="0"/>
              <a:t>Research can lead to promising breakthrough technologies to save water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watershed diagram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0393" y="2077277"/>
            <a:ext cx="4080707" cy="25138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Reaching Sustainability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79270" y="1171121"/>
            <a:ext cx="4037012" cy="5259176"/>
          </a:xfrm>
        </p:spPr>
        <p:txBody>
          <a:bodyPr/>
          <a:lstStyle/>
          <a:p>
            <a:r>
              <a:rPr lang="en-US" sz="2200" dirty="0"/>
              <a:t>Top down</a:t>
            </a:r>
          </a:p>
          <a:p>
            <a:pPr lvl="1"/>
            <a:r>
              <a:rPr lang="en-US" sz="2200" dirty="0" smtClean="0"/>
              <a:t>Community/region/watershed-based</a:t>
            </a:r>
            <a:endParaRPr lang="en-US" sz="2200" dirty="0"/>
          </a:p>
          <a:p>
            <a:pPr lvl="1"/>
            <a:r>
              <a:rPr lang="en-US" sz="2200" dirty="0"/>
              <a:t>Considers all stakeholder demands</a:t>
            </a:r>
          </a:p>
          <a:p>
            <a:pPr lvl="1"/>
            <a:r>
              <a:rPr lang="en-US" sz="2200" dirty="0"/>
              <a:t>Matches aggregate water demands to supply</a:t>
            </a:r>
          </a:p>
          <a:p>
            <a:r>
              <a:rPr lang="en-US" sz="2200" dirty="0"/>
              <a:t>Bottom up</a:t>
            </a:r>
          </a:p>
          <a:p>
            <a:pPr lvl="1"/>
            <a:r>
              <a:rPr lang="en-US" sz="2200" dirty="0" smtClean="0"/>
              <a:t>Sector/Facility-based</a:t>
            </a:r>
            <a:endParaRPr lang="en-US" sz="2200" dirty="0"/>
          </a:p>
          <a:p>
            <a:pPr lvl="1"/>
            <a:r>
              <a:rPr lang="en-US" sz="2200" dirty="0"/>
              <a:t>Objectives</a:t>
            </a:r>
          </a:p>
          <a:p>
            <a:pPr lvl="2"/>
            <a:r>
              <a:rPr lang="en-US" sz="2200" dirty="0"/>
              <a:t>Increase water use efficiency</a:t>
            </a:r>
          </a:p>
          <a:p>
            <a:pPr lvl="2"/>
            <a:r>
              <a:rPr lang="en-US" sz="2200" dirty="0"/>
              <a:t>Conservation</a:t>
            </a:r>
          </a:p>
        </p:txBody>
      </p:sp>
      <p:pic>
        <p:nvPicPr>
          <p:cNvPr id="1026" name="Picture 2" descr="C:\Users\EA251RG\AppData\Local\Microsoft\Windows\Temporary Internet Files\Content.IE5\IGETFTGS\MP90038597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19" y="1240971"/>
            <a:ext cx="3825551" cy="5355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Drivers for Development of Water Prism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200"/>
              </a:spcAft>
            </a:pPr>
            <a:r>
              <a:rPr lang="en-US" sz="1700" dirty="0" smtClean="0"/>
              <a:t>Electric power generators </a:t>
            </a:r>
            <a:r>
              <a:rPr lang="en-US" sz="1700" dirty="0" smtClean="0"/>
              <a:t>reliance on water resources</a:t>
            </a:r>
          </a:p>
          <a:p>
            <a:pPr>
              <a:spcAft>
                <a:spcPts val="200"/>
              </a:spcAft>
            </a:pPr>
            <a:r>
              <a:rPr lang="en-US" sz="1700" dirty="0" smtClean="0"/>
              <a:t>Manage environmental, regulatory, </a:t>
            </a:r>
            <a:br>
              <a:rPr lang="en-US" sz="1700" dirty="0" smtClean="0"/>
            </a:br>
            <a:r>
              <a:rPr lang="en-US" sz="1700" dirty="0" smtClean="0"/>
              <a:t>reputational, and financial risks </a:t>
            </a:r>
          </a:p>
          <a:p>
            <a:pPr eaLnBrk="1" hangingPunct="1">
              <a:spcAft>
                <a:spcPts val="200"/>
              </a:spcAft>
            </a:pPr>
            <a:r>
              <a:rPr lang="en-US" sz="1700" dirty="0" smtClean="0"/>
              <a:t>Water stewardship disclosure requests</a:t>
            </a:r>
            <a:endParaRPr lang="en-US" sz="1700" dirty="0" smtClean="0"/>
          </a:p>
          <a:p>
            <a:pPr eaLnBrk="1" hangingPunct="1">
              <a:spcAft>
                <a:spcPts val="200"/>
              </a:spcAft>
            </a:pPr>
            <a:r>
              <a:rPr lang="en-US" sz="1700" dirty="0" smtClean="0"/>
              <a:t>Water </a:t>
            </a:r>
            <a:r>
              <a:rPr lang="en-US" sz="1700" dirty="0" smtClean="0"/>
              <a:t>saving technologies are </a:t>
            </a:r>
            <a:r>
              <a:rPr lang="en-US" sz="1700" dirty="0" smtClean="0"/>
              <a:t>emerging for </a:t>
            </a:r>
            <a:r>
              <a:rPr lang="en-US" sz="1700" dirty="0" smtClean="0"/>
              <a:t>all </a:t>
            </a:r>
            <a:r>
              <a:rPr lang="en-US" sz="1700" dirty="0" smtClean="0"/>
              <a:t>sectors</a:t>
            </a:r>
          </a:p>
          <a:p>
            <a:pPr eaLnBrk="1" hangingPunct="1">
              <a:spcAft>
                <a:spcPts val="200"/>
              </a:spcAft>
            </a:pPr>
            <a:r>
              <a:rPr lang="en-US" sz="1700" dirty="0" smtClean="0"/>
              <a:t>A </a:t>
            </a:r>
            <a:r>
              <a:rPr lang="en-US" sz="1700" dirty="0" smtClean="0"/>
              <a:t>need for tools to evaluate strategies across sectors:</a:t>
            </a:r>
          </a:p>
          <a:p>
            <a:pPr lvl="1" eaLnBrk="1" hangingPunct="1">
              <a:spcAft>
                <a:spcPts val="200"/>
              </a:spcAft>
            </a:pPr>
            <a:r>
              <a:rPr lang="en-US" sz="1700" dirty="0" smtClean="0"/>
              <a:t>Accommodate future demands within limits of available water</a:t>
            </a:r>
          </a:p>
          <a:p>
            <a:pPr lvl="1" eaLnBrk="1" hangingPunct="1">
              <a:spcAft>
                <a:spcPts val="200"/>
              </a:spcAft>
            </a:pPr>
            <a:r>
              <a:rPr lang="en-US" sz="1700" dirty="0" smtClean="0"/>
              <a:t>Encourage collaborative water </a:t>
            </a:r>
            <a:r>
              <a:rPr lang="en-US" sz="1700" dirty="0" smtClean="0"/>
              <a:t>planning</a:t>
            </a:r>
            <a:endParaRPr lang="en-US" sz="1700" dirty="0" smtClean="0"/>
          </a:p>
          <a:p>
            <a:pPr>
              <a:spcAft>
                <a:spcPts val="200"/>
              </a:spcAft>
            </a:pPr>
            <a:r>
              <a:rPr lang="en-US" sz="1700" dirty="0" smtClean="0"/>
              <a:t>Roadmap </a:t>
            </a:r>
            <a:r>
              <a:rPr lang="en-US" sz="1700" dirty="0" smtClean="0"/>
              <a:t>for sustainability is difficult to define given system complexities </a:t>
            </a:r>
          </a:p>
          <a:p>
            <a:pPr lvl="1" eaLnBrk="1" hangingPunct="1">
              <a:spcAft>
                <a:spcPts val="600"/>
              </a:spcAft>
            </a:pPr>
            <a:endParaRPr lang="en-US" sz="2000" dirty="0" smtClean="0"/>
          </a:p>
        </p:txBody>
      </p:sp>
      <p:pic>
        <p:nvPicPr>
          <p:cNvPr id="22531" name="Picture 43" descr="SectorRelationshipDiagra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457" y="1174215"/>
            <a:ext cx="4499429" cy="426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97543" y="5721123"/>
            <a:ext cx="8494373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8F8"/>
              </a:gs>
              <a:gs pos="100000">
                <a:srgbClr val="C0C0C0"/>
              </a:gs>
            </a:gsLst>
            <a:lin ang="5400000" scaled="1"/>
          </a:gradFill>
          <a:ln w="9525" algn="ctr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ts val="600"/>
              </a:spcBef>
              <a:defRPr/>
            </a:pPr>
            <a:r>
              <a:rPr lang="en-US" sz="1800" b="1" dirty="0" smtClean="0"/>
              <a:t>Evaluate </a:t>
            </a:r>
            <a:r>
              <a:rPr lang="en-US" sz="1800" b="1" dirty="0" smtClean="0"/>
              <a:t>benefits of water resource management strategies and technologies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30591" y="340825"/>
            <a:ext cx="841248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Water Prism Conceptual Design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662246" y="4554414"/>
            <a:ext cx="26904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i="1" dirty="0"/>
              <a:t>Examine various scenarios to consider water use reductions needed to keep “demand” below “supply”</a:t>
            </a:r>
          </a:p>
        </p:txBody>
      </p:sp>
      <p:pic>
        <p:nvPicPr>
          <p:cNvPr id="23556" name="Picture 5" descr="WaterPrismGraphic_April2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508" y="959734"/>
            <a:ext cx="4466492" cy="335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938" y="1166668"/>
            <a:ext cx="4658170" cy="569133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200" dirty="0" smtClean="0"/>
              <a:t>Compute system water </a:t>
            </a:r>
            <a:br>
              <a:rPr lang="en-US" sz="2200" dirty="0" smtClean="0"/>
            </a:br>
            <a:r>
              <a:rPr lang="en-US" sz="2200" dirty="0" smtClean="0"/>
              <a:t>balance on regional scale</a:t>
            </a:r>
          </a:p>
          <a:p>
            <a:pPr lvl="1"/>
            <a:r>
              <a:rPr lang="en-US" sz="2200" dirty="0" err="1" smtClean="0"/>
              <a:t>Surficial</a:t>
            </a:r>
            <a:r>
              <a:rPr lang="en-US" sz="2200" dirty="0" smtClean="0"/>
              <a:t> watershed model</a:t>
            </a:r>
          </a:p>
          <a:p>
            <a:pPr lvl="1" eaLnBrk="1" hangingPunct="1">
              <a:spcAft>
                <a:spcPts val="1800"/>
              </a:spcAft>
            </a:pPr>
            <a:r>
              <a:rPr lang="en-US" sz="2200" dirty="0" smtClean="0"/>
              <a:t>Groundwater sources </a:t>
            </a:r>
            <a:br>
              <a:rPr lang="en-US" sz="2200" dirty="0" smtClean="0"/>
            </a:br>
            <a:r>
              <a:rPr lang="en-US" sz="2200" dirty="0" smtClean="0"/>
              <a:t>and uses </a:t>
            </a:r>
          </a:p>
          <a:p>
            <a:pPr eaLnBrk="1" hangingPunct="1">
              <a:spcAft>
                <a:spcPts val="1800"/>
              </a:spcAft>
            </a:pPr>
            <a:r>
              <a:rPr lang="en-US" sz="2200" dirty="0" smtClean="0"/>
              <a:t>Project consumptive and withdrawal demands for 40 to 50 year horizon</a:t>
            </a:r>
          </a:p>
          <a:p>
            <a:pPr eaLnBrk="1" hangingPunct="1">
              <a:spcAft>
                <a:spcPts val="1800"/>
              </a:spcAft>
            </a:pPr>
            <a:r>
              <a:rPr lang="en-US" sz="2200" dirty="0" smtClean="0"/>
              <a:t>Explore water saving </a:t>
            </a:r>
            <a:br>
              <a:rPr lang="en-US" sz="2200" dirty="0" smtClean="0"/>
            </a:br>
            <a:r>
              <a:rPr lang="en-US" sz="2200" dirty="0" smtClean="0"/>
              <a:t>strategies through scenario </a:t>
            </a:r>
            <a:r>
              <a:rPr lang="en-US" sz="2200" dirty="0" smtClean="0"/>
              <a:t>analysis</a:t>
            </a:r>
            <a:endParaRPr lang="en-US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14463" y="5815013"/>
            <a:ext cx="438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Water Prism Volume 1: Tool Development (EPRI 1023771)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/>
          <p:cNvPicPr>
            <a:picLocks noChangeAspect="1" noChangeArrowheads="1"/>
          </p:cNvPicPr>
          <p:nvPr/>
        </p:nvPicPr>
        <p:blipFill>
          <a:blip r:embed="rId2" cstate="print"/>
          <a:srcRect l="17581" t="4074" r="9201" b="4402"/>
          <a:stretch>
            <a:fillRect/>
          </a:stretch>
        </p:blipFill>
        <p:spPr bwMode="auto">
          <a:xfrm>
            <a:off x="3038475" y="1727200"/>
            <a:ext cx="19462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105" descr="G09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4435475"/>
            <a:ext cx="1843088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1949450"/>
            <a:ext cx="2400300" cy="191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06488" y="4152900"/>
            <a:ext cx="1554162" cy="496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defRPr/>
            </a:pPr>
            <a:r>
              <a:rPr lang="en-US" sz="1400" b="1" dirty="0"/>
              <a:t>Groundwater</a:t>
            </a:r>
          </a:p>
          <a:p>
            <a:pPr>
              <a:spcBef>
                <a:spcPts val="0"/>
              </a:spcBef>
              <a:defRPr/>
            </a:pPr>
            <a:r>
              <a:rPr lang="en-US" sz="1400" b="1" dirty="0"/>
              <a:t>Storage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44500" y="1131888"/>
            <a:ext cx="1871663" cy="392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i="1" dirty="0" smtClean="0">
                <a:solidFill>
                  <a:schemeClr val="tx1"/>
                </a:solidFill>
              </a:rPr>
              <a:t>Land use</a:t>
            </a:r>
            <a:r>
              <a:rPr lang="en-US" sz="1100" b="1" i="1" dirty="0">
                <a:solidFill>
                  <a:schemeClr val="tx1"/>
                </a:solidFill>
              </a:rPr>
              <a:t>,  Climate</a:t>
            </a:r>
            <a:r>
              <a:rPr lang="en-US" sz="1100" dirty="0">
                <a:solidFill>
                  <a:schemeClr val="tx1"/>
                </a:solidFill>
              </a:rPr>
              <a:t>,  </a:t>
            </a:r>
            <a:r>
              <a:rPr lang="en-US" sz="1100" b="1" i="1" dirty="0">
                <a:solidFill>
                  <a:schemeClr val="tx1"/>
                </a:solidFill>
              </a:rPr>
              <a:t>Topography, etc. </a:t>
            </a: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660650" y="3251200"/>
            <a:ext cx="508000" cy="115093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 flipV="1">
            <a:off x="2798763" y="3260725"/>
            <a:ext cx="268287" cy="2651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rot="5400000">
            <a:off x="1249363" y="1651000"/>
            <a:ext cx="257175" cy="317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152774" y="830263"/>
            <a:ext cx="2219325" cy="45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i="1" dirty="0">
                <a:solidFill>
                  <a:schemeClr val="tx1"/>
                </a:solidFill>
              </a:rPr>
              <a:t>Population, Energy Demand, Irrigated </a:t>
            </a:r>
            <a:r>
              <a:rPr lang="en-US" sz="1100" b="1" i="1" dirty="0" smtClean="0">
                <a:solidFill>
                  <a:schemeClr val="tx1"/>
                </a:solidFill>
              </a:rPr>
              <a:t>Land use</a:t>
            </a:r>
            <a:endParaRPr lang="en-US" sz="1100" b="1" i="1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25" idx="2"/>
          </p:cNvCxnSpPr>
          <p:nvPr/>
        </p:nvCxnSpPr>
        <p:spPr>
          <a:xfrm flipH="1">
            <a:off x="4154489" y="1282700"/>
            <a:ext cx="107948" cy="25876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3815556" y="3567907"/>
            <a:ext cx="36988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Title 3"/>
          <p:cNvSpPr>
            <a:spLocks noGrp="1"/>
          </p:cNvSpPr>
          <p:nvPr>
            <p:ph type="title"/>
          </p:nvPr>
        </p:nvSpPr>
        <p:spPr>
          <a:xfrm>
            <a:off x="476250" y="153988"/>
            <a:ext cx="8229600" cy="649287"/>
          </a:xfrm>
        </p:spPr>
        <p:txBody>
          <a:bodyPr/>
          <a:lstStyle/>
          <a:p>
            <a:pPr eaLnBrk="1" hangingPunct="1"/>
            <a:r>
              <a:rPr lang="en-US" smtClean="0"/>
              <a:t>Water Prism Design Overview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0800" y="3159125"/>
            <a:ext cx="1477963" cy="73183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/>
              <a:t>Available Surface Water</a:t>
            </a:r>
            <a:endParaRPr lang="en-US" sz="1000" dirty="0"/>
          </a:p>
        </p:txBody>
      </p:sp>
      <p:sp>
        <p:nvSpPr>
          <p:cNvPr id="10255" name="TextBox 32"/>
          <p:cNvSpPr txBox="1">
            <a:spLocks noChangeArrowheads="1"/>
          </p:cNvSpPr>
          <p:nvPr/>
        </p:nvSpPr>
        <p:spPr bwMode="auto">
          <a:xfrm>
            <a:off x="141288" y="1649413"/>
            <a:ext cx="2416175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/>
              <a:t>Watershed Model</a:t>
            </a:r>
            <a:endParaRPr lang="en-US" sz="1050" b="1" i="1" dirty="0"/>
          </a:p>
        </p:txBody>
      </p:sp>
      <p:sp>
        <p:nvSpPr>
          <p:cNvPr id="24591" name="TextBox 64"/>
          <p:cNvSpPr txBox="1">
            <a:spLocks noChangeArrowheads="1"/>
          </p:cNvSpPr>
          <p:nvPr/>
        </p:nvSpPr>
        <p:spPr bwMode="auto">
          <a:xfrm>
            <a:off x="2586038" y="1427163"/>
            <a:ext cx="31448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Water Prism Access Database</a:t>
            </a:r>
          </a:p>
        </p:txBody>
      </p:sp>
      <p:sp>
        <p:nvSpPr>
          <p:cNvPr id="24592" name="TextBox 92"/>
          <p:cNvSpPr txBox="1">
            <a:spLocks noChangeArrowheads="1"/>
          </p:cNvSpPr>
          <p:nvPr/>
        </p:nvSpPr>
        <p:spPr bwMode="auto">
          <a:xfrm>
            <a:off x="4254500" y="3475038"/>
            <a:ext cx="2054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Water Prism DSS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 rot="16200000" flipV="1">
            <a:off x="4043363" y="3548063"/>
            <a:ext cx="396875" cy="952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4" name="TextBox 112"/>
          <p:cNvSpPr txBox="1">
            <a:spLocks noChangeArrowheads="1"/>
          </p:cNvSpPr>
          <p:nvPr/>
        </p:nvSpPr>
        <p:spPr bwMode="auto">
          <a:xfrm>
            <a:off x="163513" y="6065838"/>
            <a:ext cx="17843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/>
              <a:t>Ground Water Data </a:t>
            </a:r>
            <a:endParaRPr lang="en-US" sz="1100" b="1" i="1"/>
          </a:p>
        </p:txBody>
      </p:sp>
      <p:pic>
        <p:nvPicPr>
          <p:cNvPr id="2459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1313" y="2108200"/>
            <a:ext cx="11271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6825" y="3743325"/>
            <a:ext cx="53371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Basic Steps of a Water Prism Analysis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14325" y="1357313"/>
            <a:ext cx="8599488" cy="4989512"/>
            <a:chOff x="990600" y="152400"/>
            <a:chExt cx="7620000" cy="5936397"/>
          </a:xfrm>
        </p:grpSpPr>
        <p:sp>
          <p:nvSpPr>
            <p:cNvPr id="5" name="Rectangle 4"/>
            <p:cNvSpPr/>
            <p:nvPr/>
          </p:nvSpPr>
          <p:spPr>
            <a:xfrm>
              <a:off x="3048577" y="2133717"/>
              <a:ext cx="2361820" cy="76117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Add Water User Inputs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577" y="3200871"/>
              <a:ext cx="2361820" cy="76117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Review System Water Balance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577" y="4268025"/>
              <a:ext cx="2361820" cy="76117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Build Water Prism Scenarios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577" y="5333290"/>
              <a:ext cx="2361820" cy="61007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Display Water Prism Results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772" y="152400"/>
              <a:ext cx="2591109" cy="14486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Define Available Surface Water </a:t>
              </a:r>
              <a:r>
                <a:rPr lang="en-US" sz="1400" dirty="0">
                  <a:solidFill>
                    <a:schemeClr val="tx1"/>
                  </a:solidFill>
                </a:rPr>
                <a:t>(calibrate watershed model)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266764" y="152400"/>
              <a:ext cx="2743031" cy="152423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Define Available Groundwater 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(map and parameterize major aquifers)</a:t>
              </a:r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2438077" y="2362258"/>
              <a:ext cx="610500" cy="3428113"/>
            </a:xfrm>
            <a:prstGeom prst="leftBrace">
              <a:avLst>
                <a:gd name="adj1" fmla="val 8333"/>
                <a:gd name="adj2" fmla="val 49765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3429412"/>
              <a:ext cx="1676766" cy="12182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i="1" dirty="0">
                  <a:solidFill>
                    <a:schemeClr val="tx1"/>
                  </a:solidFill>
                </a:rPr>
                <a:t>Major </a:t>
              </a:r>
              <a:br>
                <a:rPr lang="en-US" b="1" i="1" dirty="0">
                  <a:solidFill>
                    <a:schemeClr val="tx1"/>
                  </a:solidFill>
                </a:rPr>
              </a:br>
              <a:r>
                <a:rPr lang="en-US" b="1" i="1" dirty="0">
                  <a:solidFill>
                    <a:schemeClr val="tx1"/>
                  </a:solidFill>
                </a:rPr>
                <a:t>Water Prism Steps</a:t>
              </a:r>
            </a:p>
          </p:txBody>
        </p:sp>
        <p:cxnSp>
          <p:nvCxnSpPr>
            <p:cNvPr id="13" name="Straight Arrow Connector 12"/>
            <p:cNvCxnSpPr>
              <a:stCxn id="9" idx="4"/>
              <a:endCxn id="5" idx="0"/>
            </p:cNvCxnSpPr>
            <p:nvPr/>
          </p:nvCxnSpPr>
          <p:spPr>
            <a:xfrm rot="16200000" flipH="1">
              <a:off x="3219738" y="1124673"/>
              <a:ext cx="532633" cy="148545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4"/>
              <a:endCxn id="5" idx="0"/>
            </p:cNvCxnSpPr>
            <p:nvPr/>
          </p:nvCxnSpPr>
          <p:spPr>
            <a:xfrm rot="5400000">
              <a:off x="4704990" y="1200428"/>
              <a:ext cx="457082" cy="140949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" idx="2"/>
              <a:endCxn id="6" idx="0"/>
            </p:cNvCxnSpPr>
            <p:nvPr/>
          </p:nvCxnSpPr>
          <p:spPr>
            <a:xfrm rot="5400000">
              <a:off x="4077441" y="3048122"/>
              <a:ext cx="304092" cy="140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2"/>
              <a:endCxn id="7" idx="0"/>
            </p:cNvCxnSpPr>
            <p:nvPr/>
          </p:nvCxnSpPr>
          <p:spPr>
            <a:xfrm rot="5400000">
              <a:off x="4077441" y="4115276"/>
              <a:ext cx="304091" cy="140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2"/>
              <a:endCxn id="8" idx="0"/>
            </p:cNvCxnSpPr>
            <p:nvPr/>
          </p:nvCxnSpPr>
          <p:spPr>
            <a:xfrm rot="5400000">
              <a:off x="4076496" y="5181486"/>
              <a:ext cx="305980" cy="140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0" name="TextBox 17"/>
            <p:cNvSpPr txBox="1">
              <a:spLocks noChangeArrowheads="1"/>
            </p:cNvSpPr>
            <p:nvPr/>
          </p:nvSpPr>
          <p:spPr bwMode="auto">
            <a:xfrm>
              <a:off x="5562600" y="2209800"/>
              <a:ext cx="2895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 dirty="0"/>
                <a:t>1. Calculate regional water balance</a:t>
              </a:r>
            </a:p>
          </p:txBody>
        </p:sp>
        <p:sp>
          <p:nvSpPr>
            <p:cNvPr id="26641" name="TextBox 18"/>
            <p:cNvSpPr txBox="1">
              <a:spLocks noChangeArrowheads="1"/>
            </p:cNvSpPr>
            <p:nvPr/>
          </p:nvSpPr>
          <p:spPr bwMode="auto">
            <a:xfrm>
              <a:off x="5562600" y="3276600"/>
              <a:ext cx="2743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/>
                <a:t>2. Compare projected water demand with available water</a:t>
              </a:r>
            </a:p>
          </p:txBody>
        </p:sp>
        <p:sp>
          <p:nvSpPr>
            <p:cNvPr id="26642" name="TextBox 19"/>
            <p:cNvSpPr txBox="1">
              <a:spLocks noChangeArrowheads="1"/>
            </p:cNvSpPr>
            <p:nvPr/>
          </p:nvSpPr>
          <p:spPr bwMode="auto">
            <a:xfrm>
              <a:off x="5562600" y="4267200"/>
              <a:ext cx="2895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 dirty="0"/>
                <a:t>3. Generate scenarios with water saving strategies</a:t>
              </a:r>
            </a:p>
          </p:txBody>
        </p:sp>
        <p:sp>
          <p:nvSpPr>
            <p:cNvPr id="26643" name="TextBox 20"/>
            <p:cNvSpPr txBox="1">
              <a:spLocks noChangeArrowheads="1"/>
            </p:cNvSpPr>
            <p:nvPr/>
          </p:nvSpPr>
          <p:spPr bwMode="auto">
            <a:xfrm>
              <a:off x="5562600" y="5257800"/>
              <a:ext cx="3048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/>
                <a:t>4. Display reduced water consumption and/or withdrawal as a Water Prism spectrum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5"/>
          <p:cNvSpPr>
            <a:spLocks noGrp="1"/>
          </p:cNvSpPr>
          <p:nvPr>
            <p:ph type="title"/>
          </p:nvPr>
        </p:nvSpPr>
        <p:spPr>
          <a:xfrm>
            <a:off x="390525" y="333375"/>
            <a:ext cx="8226425" cy="611188"/>
          </a:xfrm>
        </p:spPr>
        <p:txBody>
          <a:bodyPr/>
          <a:lstStyle/>
          <a:p>
            <a:pPr eaLnBrk="1" hangingPunct="1"/>
            <a:r>
              <a:rPr lang="en-US" sz="3200" smtClean="0"/>
              <a:t>Preliminary Water Prism Applications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85750" y="1298575"/>
            <a:ext cx="8715375" cy="3676650"/>
            <a:chOff x="285006" y="2652484"/>
            <a:chExt cx="8716490" cy="3677063"/>
          </a:xfrm>
        </p:grpSpPr>
        <p:pic>
          <p:nvPicPr>
            <p:cNvPr id="3994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20868" y="2652484"/>
              <a:ext cx="4583511" cy="367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1" name="TextBox 6"/>
            <p:cNvSpPr txBox="1">
              <a:spLocks noChangeArrowheads="1"/>
            </p:cNvSpPr>
            <p:nvPr/>
          </p:nvSpPr>
          <p:spPr bwMode="auto">
            <a:xfrm>
              <a:off x="285006" y="2897578"/>
              <a:ext cx="194755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2. Green River Watershed</a:t>
              </a:r>
            </a:p>
          </p:txBody>
        </p:sp>
        <p:cxnSp>
          <p:nvCxnSpPr>
            <p:cNvPr id="39942" name="Straight Arrow Connector 8"/>
            <p:cNvCxnSpPr>
              <a:cxnSpLocks noChangeShapeType="1"/>
              <a:stCxn id="39941" idx="2"/>
            </p:cNvCxnSpPr>
            <p:nvPr/>
          </p:nvCxnSpPr>
          <p:spPr bwMode="auto">
            <a:xfrm rot="16200000" flipH="1">
              <a:off x="1618663" y="3245585"/>
              <a:ext cx="1358424" cy="2078182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9943" name="TextBox 11"/>
            <p:cNvSpPr txBox="1">
              <a:spLocks noChangeArrowheads="1"/>
            </p:cNvSpPr>
            <p:nvPr/>
          </p:nvSpPr>
          <p:spPr bwMode="auto">
            <a:xfrm>
              <a:off x="6721434" y="2871849"/>
              <a:ext cx="2280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1. Muskingum River Watershed</a:t>
              </a:r>
            </a:p>
          </p:txBody>
        </p:sp>
        <p:cxnSp>
          <p:nvCxnSpPr>
            <p:cNvPr id="39944" name="Straight Arrow Connector 12"/>
            <p:cNvCxnSpPr>
              <a:cxnSpLocks noChangeShapeType="1"/>
            </p:cNvCxnSpPr>
            <p:nvPr/>
          </p:nvCxnSpPr>
          <p:spPr bwMode="auto">
            <a:xfrm rot="10800000" flipV="1">
              <a:off x="4524499" y="3237666"/>
              <a:ext cx="2185060" cy="799943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5059363"/>
            <a:ext cx="8226425" cy="1292225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Goal – demonstrate tool </a:t>
            </a:r>
            <a:r>
              <a:rPr lang="en-US" sz="2200" dirty="0" smtClean="0"/>
              <a:t>functionality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Leverage watershed modeling from EPRI’s Water Quality Trading Project</a:t>
            </a:r>
          </a:p>
          <a:p>
            <a:pPr eaLnBrk="1" hangingPunct="1"/>
            <a:r>
              <a:rPr lang="en-US" sz="2200" dirty="0" smtClean="0"/>
              <a:t>Promote synergies between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Muskingum Watershed 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114800" cy="5328138"/>
          </a:xfrm>
        </p:spPr>
        <p:txBody>
          <a:bodyPr anchor="ctr"/>
          <a:lstStyle/>
          <a:p>
            <a:pPr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1900" dirty="0" smtClean="0"/>
              <a:t>Area: ~8,000 mi</a:t>
            </a:r>
            <a:r>
              <a:rPr lang="en-US" sz="1900" baseline="30000" dirty="0" smtClean="0"/>
              <a:t>2</a:t>
            </a:r>
            <a:endParaRPr lang="en-US" sz="1900" dirty="0" smtClean="0"/>
          </a:p>
          <a:p>
            <a:pPr lvl="1"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1900" dirty="0" smtClean="0"/>
              <a:t>Spans 5 counties and sections of 22 others</a:t>
            </a:r>
          </a:p>
          <a:p>
            <a:pPr lvl="1"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1900" dirty="0" smtClean="0"/>
              <a:t>Several cities</a:t>
            </a:r>
          </a:p>
          <a:p>
            <a:pPr lvl="1"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1900" dirty="0" smtClean="0"/>
              <a:t>Largely agriculture</a:t>
            </a:r>
          </a:p>
          <a:p>
            <a:pPr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1900" dirty="0" smtClean="0"/>
              <a:t>Water Use:</a:t>
            </a:r>
          </a:p>
          <a:p>
            <a:pPr lvl="1"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1900" dirty="0" smtClean="0"/>
              <a:t>174 surface water withdrawals</a:t>
            </a:r>
          </a:p>
          <a:p>
            <a:pPr lvl="1"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1900" dirty="0" smtClean="0"/>
              <a:t>329 groundwater withdrawals</a:t>
            </a:r>
          </a:p>
          <a:p>
            <a:pPr lvl="1"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1900" dirty="0" smtClean="0"/>
              <a:t>319 point sources</a:t>
            </a:r>
          </a:p>
          <a:p>
            <a:pPr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1900" dirty="0" smtClean="0"/>
              <a:t>Power Plants:</a:t>
            </a:r>
          </a:p>
          <a:p>
            <a:pPr lvl="1"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1900" dirty="0" smtClean="0"/>
              <a:t>2 large coal-fired – </a:t>
            </a:r>
            <a:br>
              <a:rPr lang="en-US" sz="1900" dirty="0" smtClean="0"/>
            </a:br>
            <a:r>
              <a:rPr lang="en-US" sz="1900" dirty="0" smtClean="0"/>
              <a:t>primarily once-through cooling</a:t>
            </a:r>
          </a:p>
          <a:p>
            <a:pPr lvl="1"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1900" dirty="0" smtClean="0"/>
              <a:t>2 small coal-fired</a:t>
            </a:r>
          </a:p>
          <a:p>
            <a:pPr lvl="1">
              <a:lnSpc>
                <a:spcPct val="95000"/>
              </a:lnSpc>
              <a:spcAft>
                <a:spcPct val="25000"/>
              </a:spcAft>
              <a:defRPr/>
            </a:pPr>
            <a:r>
              <a:rPr lang="en-US" sz="1900" dirty="0" smtClean="0"/>
              <a:t>3 NGCC (1 going online 2012) closed cycle cooling</a:t>
            </a:r>
          </a:p>
          <a:p>
            <a:endParaRPr lang="en-US" dirty="0"/>
          </a:p>
        </p:txBody>
      </p:sp>
      <p:pic>
        <p:nvPicPr>
          <p:cNvPr id="40962" name="Picture 2" descr="S:\EPRI7\GIS\Maps\JPEG\MuskingumRiverWatershed_BaseMap4_WatershedBackground_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7965" y="1723292"/>
            <a:ext cx="4382850" cy="328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Muskingum River Power Plants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16050"/>
          <a:ext cx="8489575" cy="503431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46037"/>
                <a:gridCol w="1430030"/>
                <a:gridCol w="938369"/>
                <a:gridCol w="969819"/>
                <a:gridCol w="2024790"/>
                <a:gridCol w="1980530"/>
              </a:tblGrid>
              <a:tr h="57360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Power Plants in the Muskingum River Basin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b"/>
                </a:tc>
              </a:tr>
              <a:tr h="7138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Plant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Owner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Capacity (MW)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Cooling Technology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Water Source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</a:tr>
              <a:tr h="35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/>
                        <a:t>Conesville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Coal-fired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AEP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1745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once-through(1 unit)/ </a:t>
                      </a:r>
                      <a:r>
                        <a:rPr lang="en-US" sz="1400" u="none" strike="noStrike" dirty="0" smtClean="0"/>
                        <a:t/>
                      </a:r>
                      <a:br>
                        <a:rPr lang="en-US" sz="1400" u="none" strike="noStrike" dirty="0" smtClean="0"/>
                      </a:br>
                      <a:r>
                        <a:rPr lang="en-US" sz="1400" u="none" strike="noStrike" dirty="0" smtClean="0"/>
                        <a:t>closed </a:t>
                      </a:r>
                      <a:r>
                        <a:rPr lang="en-US" sz="1400" u="none" strike="noStrike" dirty="0"/>
                        <a:t>cycle (3 units)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Muskingum River, </a:t>
                      </a:r>
                      <a:r>
                        <a:rPr lang="en-US" sz="1400" u="none" strike="noStrike" dirty="0" smtClean="0"/>
                        <a:t/>
                      </a:r>
                      <a:br>
                        <a:rPr lang="en-US" sz="1400" u="none" strike="noStrike" dirty="0" smtClean="0"/>
                      </a:br>
                      <a:r>
                        <a:rPr lang="en-US" sz="1400" u="none" strike="noStrike" dirty="0" smtClean="0"/>
                        <a:t>some </a:t>
                      </a:r>
                      <a:r>
                        <a:rPr lang="en-US" sz="1400" u="none" strike="noStrike" dirty="0"/>
                        <a:t>groundwater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</a:tr>
              <a:tr h="35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Muskingum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Coal-fired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AEP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1425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once-through (4 units)/ </a:t>
                      </a:r>
                      <a:r>
                        <a:rPr lang="en-US" sz="1400" u="none" strike="noStrike" dirty="0" smtClean="0"/>
                        <a:t/>
                      </a:r>
                      <a:br>
                        <a:rPr lang="en-US" sz="1400" u="none" strike="noStrike" dirty="0" smtClean="0"/>
                      </a:br>
                      <a:r>
                        <a:rPr lang="en-US" sz="1400" u="none" strike="noStrike" dirty="0" smtClean="0"/>
                        <a:t>closed </a:t>
                      </a:r>
                      <a:r>
                        <a:rPr lang="en-US" sz="1400" u="none" strike="noStrike" dirty="0"/>
                        <a:t>cycle (1 unit)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Muskingum River, </a:t>
                      </a:r>
                      <a:r>
                        <a:rPr lang="en-US" sz="1400" u="none" strike="noStrike" dirty="0" smtClean="0"/>
                        <a:t/>
                      </a:r>
                      <a:br>
                        <a:rPr lang="en-US" sz="1400" u="none" strike="noStrike" dirty="0" smtClean="0"/>
                      </a:br>
                      <a:r>
                        <a:rPr lang="en-US" sz="1400" u="none" strike="noStrike" dirty="0" smtClean="0"/>
                        <a:t>some </a:t>
                      </a:r>
                      <a:r>
                        <a:rPr lang="en-US" sz="1400" u="none" strike="noStrike" dirty="0"/>
                        <a:t>groundwater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</a:tr>
              <a:tr h="35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Waterford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Natural Gas (CC)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AEP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917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closed cycle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surface water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</a:tr>
              <a:tr h="35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Dresden*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Natural Gas (CC)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AEP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580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closed cycle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/>
                        <a:t>surface water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</a:tr>
              <a:tr h="35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Washington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Natural Gas (CC)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Duke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620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closed cycle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surface water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</a:tr>
              <a:tr h="356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Dover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Coal-fired, Natural </a:t>
                      </a: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Gas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City of Dover, OH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36.5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once-through (1 unit), closed cycle (2 units)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surface </a:t>
                      </a: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water, some groundwater</a:t>
                      </a:r>
                    </a:p>
                  </a:txBody>
                  <a:tcPr marL="8255" marR="8255" marT="8255" marB="0" anchor="ctr"/>
                </a:tc>
              </a:tr>
              <a:tr h="356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Orrville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Coal-fired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Orrville </a:t>
                      </a: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Dept. of </a:t>
                      </a: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Public Utilities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84.5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closed cycle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wastewater effluent, some municipal and groundwater</a:t>
                      </a:r>
                    </a:p>
                  </a:txBody>
                  <a:tcPr marL="8255" marR="8255" marT="8255" marB="0" anchor="ctr"/>
                </a:tc>
              </a:tr>
              <a:tr h="509872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smtClean="0"/>
                        <a:t>     </a:t>
                      </a:r>
                      <a:r>
                        <a:rPr lang="en-US" sz="1200" i="1" u="none" strike="noStrike" dirty="0" smtClean="0"/>
                        <a:t>* </a:t>
                      </a:r>
                      <a:r>
                        <a:rPr lang="en-US" sz="1200" i="1" u="none" strike="noStrike" dirty="0"/>
                        <a:t>Under construction; expected to go on line in </a:t>
                      </a:r>
                      <a:r>
                        <a:rPr lang="en-US" sz="1200" i="1" u="none" strike="noStrike" dirty="0" smtClean="0"/>
                        <a:t>2012</a:t>
                      </a:r>
                      <a:endParaRPr lang="en-US" sz="105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6" marR="8086" marT="8086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4">
      <a:dk1>
        <a:srgbClr val="000000"/>
      </a:dk1>
      <a:lt1>
        <a:srgbClr val="FFFFFF"/>
      </a:lt1>
      <a:dk2>
        <a:srgbClr val="0000CC"/>
      </a:dk2>
      <a:lt2>
        <a:srgbClr val="B2B2B2"/>
      </a:lt2>
      <a:accent1>
        <a:srgbClr val="006699"/>
      </a:accent1>
      <a:accent2>
        <a:srgbClr val="A50021"/>
      </a:accent2>
      <a:accent3>
        <a:srgbClr val="33CC33"/>
      </a:accent3>
      <a:accent4>
        <a:srgbClr val="FF9933"/>
      </a:accent4>
      <a:accent5>
        <a:srgbClr val="9933FF"/>
      </a:accent5>
      <a:accent6>
        <a:srgbClr val="FFFF00"/>
      </a:accent6>
      <a:hlink>
        <a:srgbClr val="0000FF"/>
      </a:hlink>
      <a:folHlink>
        <a:srgbClr val="FF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171</TotalTime>
  <Words>924</Words>
  <Application>Microsoft Office PowerPoint</Application>
  <PresentationFormat>On-screen Show (4:3)</PresentationFormat>
  <Paragraphs>236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</vt:lpstr>
      <vt:lpstr>Water Prism: Decision Support Framework for Water Resource Risk Management</vt:lpstr>
      <vt:lpstr>Approaches to Reaching Sustainability</vt:lpstr>
      <vt:lpstr>Drivers for Development of Water Prism</vt:lpstr>
      <vt:lpstr>Water Prism Conceptual Design</vt:lpstr>
      <vt:lpstr>Water Prism Design Overview</vt:lpstr>
      <vt:lpstr>Four Basic Steps of a Water Prism Analysis</vt:lpstr>
      <vt:lpstr>Preliminary Water Prism Applications</vt:lpstr>
      <vt:lpstr>Muskingum Watershed Background</vt:lpstr>
      <vt:lpstr>Muskingum River Power Plants</vt:lpstr>
      <vt:lpstr>Input Data Sets for WARMF and Water Prism</vt:lpstr>
      <vt:lpstr>Land Use / Land Cover (2006 NLCD)</vt:lpstr>
      <vt:lpstr>Principal Aquifers</vt:lpstr>
      <vt:lpstr>Withdrawals and Returns</vt:lpstr>
      <vt:lpstr>Development of Water Prism Strategies</vt:lpstr>
      <vt:lpstr>Water Prism Scenario: Reduced Per Capita Use</vt:lpstr>
      <vt:lpstr>Water Prism Illustrates Impact of Decommissioning and Gas Conversion</vt:lpstr>
      <vt:lpstr>Concluding Thoughts</vt:lpstr>
    </vt:vector>
  </TitlesOfParts>
  <Company>EPRI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PowerPoint Template Version 1</dc:title>
  <dc:subject>Version 1</dc:subject>
  <dc:creator>ea251rg</dc:creator>
  <dc:description>Copyright 2013</dc:description>
  <cp:lastModifiedBy>ea251rg</cp:lastModifiedBy>
  <cp:revision>16</cp:revision>
  <cp:lastPrinted>2005-05-03T23:36:11Z</cp:lastPrinted>
  <dcterms:created xsi:type="dcterms:W3CDTF">2013-03-27T00:41:37Z</dcterms:created>
  <dcterms:modified xsi:type="dcterms:W3CDTF">2013-03-27T18:13:57Z</dcterms:modified>
</cp:coreProperties>
</file>