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68" r:id="rId3"/>
    <p:sldId id="272" r:id="rId4"/>
    <p:sldId id="260" r:id="rId5"/>
    <p:sldId id="267" r:id="rId6"/>
    <p:sldId id="27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5" d="100"/>
          <a:sy n="65" d="100"/>
        </p:scale>
        <p:origin x="-89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DFEAE7-60BF-4669-B55F-B53D5E135C35}" type="datetimeFigureOut">
              <a:rPr lang="en-US" smtClean="0"/>
              <a:t>10/21/2015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7FF2DC-D8FF-48CD-95D8-E18CAD7D9E37}" type="slidenum">
              <a:rPr lang="en-US" smtClean="0"/>
              <a:t>‹#›</a:t>
            </a:fld>
            <a:endParaRPr lang="en-US"/>
          </a:p>
        </p:txBody>
      </p:sp>
    </p:spTree>
    <p:extLst>
      <p:ext uri="{BB962C8B-B14F-4D97-AF65-F5344CB8AC3E}">
        <p14:creationId xmlns:p14="http://schemas.microsoft.com/office/powerpoint/2010/main" val="658161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CABC22-BEC2-4011-BEF6-F553F3B34ADA}" type="datetimeFigureOut">
              <a:rPr lang="en-US" smtClean="0"/>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53296-1756-493D-B3D3-F7E9B53CFDBE}" type="slidenum">
              <a:rPr lang="en-US" smtClean="0"/>
              <a:t>‹#›</a:t>
            </a:fld>
            <a:endParaRPr lang="en-US"/>
          </a:p>
        </p:txBody>
      </p:sp>
    </p:spTree>
    <p:extLst>
      <p:ext uri="{BB962C8B-B14F-4D97-AF65-F5344CB8AC3E}">
        <p14:creationId xmlns:p14="http://schemas.microsoft.com/office/powerpoint/2010/main" val="4252894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CABC22-BEC2-4011-BEF6-F553F3B34ADA}" type="datetimeFigureOut">
              <a:rPr lang="en-US" smtClean="0"/>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53296-1756-493D-B3D3-F7E9B53CFDBE}" type="slidenum">
              <a:rPr lang="en-US" smtClean="0"/>
              <a:t>‹#›</a:t>
            </a:fld>
            <a:endParaRPr lang="en-US"/>
          </a:p>
        </p:txBody>
      </p:sp>
    </p:spTree>
    <p:extLst>
      <p:ext uri="{BB962C8B-B14F-4D97-AF65-F5344CB8AC3E}">
        <p14:creationId xmlns:p14="http://schemas.microsoft.com/office/powerpoint/2010/main" val="4217817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CABC22-BEC2-4011-BEF6-F553F3B34ADA}" type="datetimeFigureOut">
              <a:rPr lang="en-US" smtClean="0"/>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53296-1756-493D-B3D3-F7E9B53CFDBE}" type="slidenum">
              <a:rPr lang="en-US" smtClean="0"/>
              <a:t>‹#›</a:t>
            </a:fld>
            <a:endParaRPr lang="en-US"/>
          </a:p>
        </p:txBody>
      </p:sp>
    </p:spTree>
    <p:extLst>
      <p:ext uri="{BB962C8B-B14F-4D97-AF65-F5344CB8AC3E}">
        <p14:creationId xmlns:p14="http://schemas.microsoft.com/office/powerpoint/2010/main" val="3260223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CABC22-BEC2-4011-BEF6-F553F3B34ADA}" type="datetimeFigureOut">
              <a:rPr lang="en-US" smtClean="0"/>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53296-1756-493D-B3D3-F7E9B53CFDBE}" type="slidenum">
              <a:rPr lang="en-US" smtClean="0"/>
              <a:t>‹#›</a:t>
            </a:fld>
            <a:endParaRPr lang="en-US"/>
          </a:p>
        </p:txBody>
      </p:sp>
    </p:spTree>
    <p:extLst>
      <p:ext uri="{BB962C8B-B14F-4D97-AF65-F5344CB8AC3E}">
        <p14:creationId xmlns:p14="http://schemas.microsoft.com/office/powerpoint/2010/main" val="2211579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CABC22-BEC2-4011-BEF6-F553F3B34ADA}" type="datetimeFigureOut">
              <a:rPr lang="en-US" smtClean="0"/>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53296-1756-493D-B3D3-F7E9B53CFDBE}" type="slidenum">
              <a:rPr lang="en-US" smtClean="0"/>
              <a:t>‹#›</a:t>
            </a:fld>
            <a:endParaRPr lang="en-US"/>
          </a:p>
        </p:txBody>
      </p:sp>
    </p:spTree>
    <p:extLst>
      <p:ext uri="{BB962C8B-B14F-4D97-AF65-F5344CB8AC3E}">
        <p14:creationId xmlns:p14="http://schemas.microsoft.com/office/powerpoint/2010/main" val="3963051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CABC22-BEC2-4011-BEF6-F553F3B34ADA}" type="datetimeFigureOut">
              <a:rPr lang="en-US" smtClean="0"/>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753296-1756-493D-B3D3-F7E9B53CFDBE}" type="slidenum">
              <a:rPr lang="en-US" smtClean="0"/>
              <a:t>‹#›</a:t>
            </a:fld>
            <a:endParaRPr lang="en-US"/>
          </a:p>
        </p:txBody>
      </p:sp>
    </p:spTree>
    <p:extLst>
      <p:ext uri="{BB962C8B-B14F-4D97-AF65-F5344CB8AC3E}">
        <p14:creationId xmlns:p14="http://schemas.microsoft.com/office/powerpoint/2010/main" val="3756313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CABC22-BEC2-4011-BEF6-F553F3B34ADA}" type="datetimeFigureOut">
              <a:rPr lang="en-US" smtClean="0"/>
              <a:t>10/21/2015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753296-1756-493D-B3D3-F7E9B53CFDBE}" type="slidenum">
              <a:rPr lang="en-US" smtClean="0"/>
              <a:t>‹#›</a:t>
            </a:fld>
            <a:endParaRPr lang="en-US"/>
          </a:p>
        </p:txBody>
      </p:sp>
    </p:spTree>
    <p:extLst>
      <p:ext uri="{BB962C8B-B14F-4D97-AF65-F5344CB8AC3E}">
        <p14:creationId xmlns:p14="http://schemas.microsoft.com/office/powerpoint/2010/main" val="4065496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CABC22-BEC2-4011-BEF6-F553F3B34ADA}" type="datetimeFigureOut">
              <a:rPr lang="en-US" smtClean="0"/>
              <a:t>10/21/2015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753296-1756-493D-B3D3-F7E9B53CFDBE}" type="slidenum">
              <a:rPr lang="en-US" smtClean="0"/>
              <a:t>‹#›</a:t>
            </a:fld>
            <a:endParaRPr lang="en-US"/>
          </a:p>
        </p:txBody>
      </p:sp>
    </p:spTree>
    <p:extLst>
      <p:ext uri="{BB962C8B-B14F-4D97-AF65-F5344CB8AC3E}">
        <p14:creationId xmlns:p14="http://schemas.microsoft.com/office/powerpoint/2010/main" val="874346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CABC22-BEC2-4011-BEF6-F553F3B34ADA}" type="datetimeFigureOut">
              <a:rPr lang="en-US" smtClean="0"/>
              <a:t>10/21/2015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753296-1756-493D-B3D3-F7E9B53CFDBE}" type="slidenum">
              <a:rPr lang="en-US" smtClean="0"/>
              <a:t>‹#›</a:t>
            </a:fld>
            <a:endParaRPr lang="en-US"/>
          </a:p>
        </p:txBody>
      </p:sp>
    </p:spTree>
    <p:extLst>
      <p:ext uri="{BB962C8B-B14F-4D97-AF65-F5344CB8AC3E}">
        <p14:creationId xmlns:p14="http://schemas.microsoft.com/office/powerpoint/2010/main" val="1197196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CABC22-BEC2-4011-BEF6-F553F3B34ADA}" type="datetimeFigureOut">
              <a:rPr lang="en-US" smtClean="0"/>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753296-1756-493D-B3D3-F7E9B53CFDBE}" type="slidenum">
              <a:rPr lang="en-US" smtClean="0"/>
              <a:t>‹#›</a:t>
            </a:fld>
            <a:endParaRPr lang="en-US"/>
          </a:p>
        </p:txBody>
      </p:sp>
    </p:spTree>
    <p:extLst>
      <p:ext uri="{BB962C8B-B14F-4D97-AF65-F5344CB8AC3E}">
        <p14:creationId xmlns:p14="http://schemas.microsoft.com/office/powerpoint/2010/main" val="3062450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CABC22-BEC2-4011-BEF6-F553F3B34ADA}" type="datetimeFigureOut">
              <a:rPr lang="en-US" smtClean="0"/>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753296-1756-493D-B3D3-F7E9B53CFDBE}" type="slidenum">
              <a:rPr lang="en-US" smtClean="0"/>
              <a:t>‹#›</a:t>
            </a:fld>
            <a:endParaRPr lang="en-US"/>
          </a:p>
        </p:txBody>
      </p:sp>
    </p:spTree>
    <p:extLst>
      <p:ext uri="{BB962C8B-B14F-4D97-AF65-F5344CB8AC3E}">
        <p14:creationId xmlns:p14="http://schemas.microsoft.com/office/powerpoint/2010/main" val="58591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CABC22-BEC2-4011-BEF6-F553F3B34ADA}" type="datetimeFigureOut">
              <a:rPr lang="en-US" smtClean="0"/>
              <a:t>10/21/2015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753296-1756-493D-B3D3-F7E9B53CFDBE}" type="slidenum">
              <a:rPr lang="en-US" smtClean="0"/>
              <a:t>‹#›</a:t>
            </a:fld>
            <a:endParaRPr lang="en-US"/>
          </a:p>
        </p:txBody>
      </p:sp>
    </p:spTree>
    <p:extLst>
      <p:ext uri="{BB962C8B-B14F-4D97-AF65-F5344CB8AC3E}">
        <p14:creationId xmlns:p14="http://schemas.microsoft.com/office/powerpoint/2010/main" val="1237593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gif"/><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580053"/>
            <a:ext cx="8610600" cy="4185761"/>
          </a:xfrm>
          <a:prstGeom prst="rect">
            <a:avLst/>
          </a:prstGeom>
          <a:noFill/>
        </p:spPr>
        <p:txBody>
          <a:bodyPr wrap="square" rtlCol="0">
            <a:spAutoFit/>
          </a:bodyPr>
          <a:lstStyle/>
          <a:p>
            <a:pPr algn="ctr"/>
            <a:endParaRPr lang="en-US" dirty="0" smtClean="0"/>
          </a:p>
          <a:p>
            <a:pPr algn="ctr"/>
            <a:r>
              <a:rPr lang="en-US" sz="4000" u="sng" dirty="0" smtClean="0"/>
              <a:t>NOAA / WSWC Workshop on Advancing Seasonal Prediction for Water Resources</a:t>
            </a:r>
          </a:p>
          <a:p>
            <a:pPr algn="ctr"/>
            <a:endParaRPr lang="en-US" dirty="0" smtClean="0"/>
          </a:p>
          <a:p>
            <a:pPr algn="ctr"/>
            <a:endParaRPr lang="en-US" dirty="0" smtClean="0"/>
          </a:p>
          <a:p>
            <a:pPr algn="ctr"/>
            <a:r>
              <a:rPr lang="en-US" sz="2400" dirty="0" smtClean="0"/>
              <a:t>Jon Gottschalck and Dave DeWitt</a:t>
            </a:r>
            <a:endParaRPr lang="en-US" sz="2400" dirty="0"/>
          </a:p>
          <a:p>
            <a:pPr algn="ctr"/>
            <a:r>
              <a:rPr lang="en-US" sz="2400" dirty="0" smtClean="0"/>
              <a:t>NWS / NCEP / Climate Prediction Center</a:t>
            </a:r>
            <a:endParaRPr lang="en-US" dirty="0" smtClean="0"/>
          </a:p>
          <a:p>
            <a:pPr algn="ctr"/>
            <a:endParaRPr lang="en-US" dirty="0" smtClean="0"/>
          </a:p>
          <a:p>
            <a:pPr algn="ctr"/>
            <a:endParaRPr lang="en-US" dirty="0"/>
          </a:p>
          <a:p>
            <a:pPr algn="ctr"/>
            <a:r>
              <a:rPr lang="en-US" sz="2400" dirty="0" smtClean="0"/>
              <a:t>October 21-22, 2015</a:t>
            </a:r>
          </a:p>
          <a:p>
            <a:pPr algn="ctr"/>
            <a:r>
              <a:rPr lang="en-US" sz="2400" dirty="0" smtClean="0"/>
              <a:t>Salt Lake City, UT</a:t>
            </a:r>
          </a:p>
        </p:txBody>
      </p:sp>
    </p:spTree>
    <p:extLst>
      <p:ext uri="{BB962C8B-B14F-4D97-AF65-F5344CB8AC3E}">
        <p14:creationId xmlns:p14="http://schemas.microsoft.com/office/powerpoint/2010/main" val="2769955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11569" y="-9331"/>
            <a:ext cx="6208431" cy="584775"/>
          </a:xfrm>
          <a:prstGeom prst="rect">
            <a:avLst/>
          </a:prstGeom>
          <a:noFill/>
        </p:spPr>
        <p:txBody>
          <a:bodyPr wrap="none" rtlCol="0">
            <a:spAutoFit/>
          </a:bodyPr>
          <a:lstStyle/>
          <a:p>
            <a:r>
              <a:rPr lang="en-US" sz="3200" u="sng" dirty="0" smtClean="0"/>
              <a:t>CPC Seasonal Precipitation Outlooks</a:t>
            </a:r>
          </a:p>
        </p:txBody>
      </p:sp>
      <p:sp>
        <p:nvSpPr>
          <p:cNvPr id="5" name="TextBox 4"/>
          <p:cNvSpPr txBox="1"/>
          <p:nvPr/>
        </p:nvSpPr>
        <p:spPr>
          <a:xfrm>
            <a:off x="3809999" y="575444"/>
            <a:ext cx="5257801" cy="3000821"/>
          </a:xfrm>
          <a:prstGeom prst="rect">
            <a:avLst/>
          </a:prstGeom>
          <a:noFill/>
          <a:ln>
            <a:solidFill>
              <a:schemeClr val="tx1"/>
            </a:solidFill>
          </a:ln>
        </p:spPr>
        <p:txBody>
          <a:bodyPr wrap="square" rtlCol="0">
            <a:spAutoFit/>
          </a:bodyPr>
          <a:lstStyle/>
          <a:p>
            <a:pPr marL="342900" indent="-342900">
              <a:buFont typeface="Arial" panose="020B0604020202020204" pitchFamily="34" charset="0"/>
              <a:buChar char="•"/>
            </a:pPr>
            <a:r>
              <a:rPr lang="en-US" sz="2100" dirty="0" smtClean="0"/>
              <a:t>Released third Thursday of the month</a:t>
            </a:r>
          </a:p>
          <a:p>
            <a:pPr marL="342900" indent="-342900">
              <a:buFont typeface="Arial" panose="020B0604020202020204" pitchFamily="34" charset="0"/>
              <a:buChar char="•"/>
            </a:pPr>
            <a:r>
              <a:rPr lang="en-US" sz="2100" dirty="0" smtClean="0"/>
              <a:t>Includes 13, 3-month overlapping seasons </a:t>
            </a:r>
          </a:p>
          <a:p>
            <a:pPr marL="342900" indent="-342900">
              <a:buFont typeface="Arial" panose="020B0604020202020204" pitchFamily="34" charset="0"/>
              <a:buChar char="•"/>
            </a:pPr>
            <a:r>
              <a:rPr lang="en-US" sz="2100" dirty="0" smtClean="0"/>
              <a:t>Maps show probabilities of the favored category out of a three class system (B,N,A)</a:t>
            </a:r>
          </a:p>
          <a:p>
            <a:pPr marL="342900" indent="-342900">
              <a:buFont typeface="Arial" panose="020B0604020202020204" pitchFamily="34" charset="0"/>
              <a:buChar char="•"/>
            </a:pPr>
            <a:r>
              <a:rPr lang="en-US" sz="2100" dirty="0" smtClean="0"/>
              <a:t>Based on leading climate modes such as ENSO</a:t>
            </a:r>
          </a:p>
          <a:p>
            <a:pPr marL="342900" indent="-342900">
              <a:buFont typeface="Arial" panose="020B0604020202020204" pitchFamily="34" charset="0"/>
              <a:buChar char="•"/>
            </a:pPr>
            <a:r>
              <a:rPr lang="en-US" sz="2100" dirty="0" smtClean="0"/>
              <a:t>Statistical and dynamical forecast guidance</a:t>
            </a:r>
          </a:p>
          <a:p>
            <a:pPr marL="342900" indent="-342900">
              <a:buFont typeface="Arial" panose="020B0604020202020204" pitchFamily="34" charset="0"/>
              <a:buChar char="•"/>
            </a:pPr>
            <a:r>
              <a:rPr lang="en-US" sz="2100" dirty="0" smtClean="0"/>
              <a:t>Additional value added products available based on forecast maps</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 b="75263"/>
          <a:stretch/>
        </p:blipFill>
        <p:spPr bwMode="auto">
          <a:xfrm>
            <a:off x="152400" y="4099340"/>
            <a:ext cx="8991600" cy="2758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52900"/>
            <a:ext cx="3657599" cy="3398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61224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8259" y="3227889"/>
            <a:ext cx="4303343" cy="3325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363" t="20986" r="11211" b="5287"/>
          <a:stretch/>
        </p:blipFill>
        <p:spPr bwMode="auto">
          <a:xfrm>
            <a:off x="0" y="609600"/>
            <a:ext cx="4567568" cy="3156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5800" y="-9332"/>
            <a:ext cx="7763536" cy="584775"/>
          </a:xfrm>
          <a:prstGeom prst="rect">
            <a:avLst/>
          </a:prstGeom>
          <a:noFill/>
        </p:spPr>
        <p:txBody>
          <a:bodyPr wrap="none" rtlCol="0">
            <a:spAutoFit/>
          </a:bodyPr>
          <a:lstStyle/>
          <a:p>
            <a:r>
              <a:rPr lang="en-US" sz="3200" u="sng" dirty="0" smtClean="0"/>
              <a:t>Additional Seasonal Precipitation Information</a:t>
            </a:r>
          </a:p>
        </p:txBody>
      </p:sp>
      <p:sp>
        <p:nvSpPr>
          <p:cNvPr id="5" name="TextBox 4"/>
          <p:cNvSpPr txBox="1"/>
          <p:nvPr/>
        </p:nvSpPr>
        <p:spPr>
          <a:xfrm>
            <a:off x="49031" y="3961373"/>
            <a:ext cx="4441469" cy="2677656"/>
          </a:xfrm>
          <a:prstGeom prst="rect">
            <a:avLst/>
          </a:prstGeom>
          <a:noFill/>
          <a:ln>
            <a:solidFill>
              <a:schemeClr val="tx1"/>
            </a:solidFill>
          </a:ln>
        </p:spPr>
        <p:txBody>
          <a:bodyPr wrap="square" rtlCol="0">
            <a:spAutoFit/>
          </a:bodyPr>
          <a:lstStyle/>
          <a:p>
            <a:r>
              <a:rPr lang="en-US" sz="2400" dirty="0" smtClean="0"/>
              <a:t>Anomaly (inches) of the median value of the outlook distribution</a:t>
            </a:r>
          </a:p>
          <a:p>
            <a:endParaRPr lang="en-US" sz="2400" dirty="0"/>
          </a:p>
          <a:p>
            <a:r>
              <a:rPr lang="en-US" sz="2400" u="sng" dirty="0" smtClean="0"/>
              <a:t>Dashed</a:t>
            </a:r>
            <a:r>
              <a:rPr lang="en-US" sz="2400" dirty="0" smtClean="0"/>
              <a:t> </a:t>
            </a:r>
            <a:r>
              <a:rPr lang="en-US" sz="2400" u="sng" dirty="0" smtClean="0"/>
              <a:t>lines</a:t>
            </a:r>
            <a:r>
              <a:rPr lang="en-US" sz="2400" dirty="0" smtClean="0"/>
              <a:t> are the 1981-2010 median value</a:t>
            </a:r>
          </a:p>
          <a:p>
            <a:endParaRPr lang="en-US" sz="2400" u="sng" dirty="0" smtClean="0"/>
          </a:p>
          <a:p>
            <a:r>
              <a:rPr lang="en-US" sz="2400" u="sng" dirty="0" smtClean="0"/>
              <a:t>Shading</a:t>
            </a:r>
            <a:r>
              <a:rPr lang="en-US" sz="2400" dirty="0" smtClean="0"/>
              <a:t> are anomalies </a:t>
            </a:r>
          </a:p>
        </p:txBody>
      </p:sp>
      <p:sp>
        <p:nvSpPr>
          <p:cNvPr id="6" name="TextBox 5"/>
          <p:cNvSpPr txBox="1"/>
          <p:nvPr/>
        </p:nvSpPr>
        <p:spPr>
          <a:xfrm>
            <a:off x="4678428" y="734923"/>
            <a:ext cx="4313174" cy="2308324"/>
          </a:xfrm>
          <a:prstGeom prst="rect">
            <a:avLst/>
          </a:prstGeom>
          <a:noFill/>
          <a:ln>
            <a:solidFill>
              <a:schemeClr val="tx1"/>
            </a:solidFill>
          </a:ln>
        </p:spPr>
        <p:txBody>
          <a:bodyPr wrap="square" rtlCol="0">
            <a:spAutoFit/>
          </a:bodyPr>
          <a:lstStyle/>
          <a:p>
            <a:r>
              <a:rPr lang="en-US" sz="2400" u="sng" dirty="0" smtClean="0"/>
              <a:t>Northern Florida Climate Division </a:t>
            </a:r>
          </a:p>
          <a:p>
            <a:endParaRPr lang="en-US" sz="2400" dirty="0" smtClean="0"/>
          </a:p>
          <a:p>
            <a:r>
              <a:rPr lang="en-US" sz="2400" dirty="0" smtClean="0"/>
              <a:t>Probability of Exceedance Graph</a:t>
            </a:r>
            <a:endParaRPr lang="en-US" sz="2400" dirty="0"/>
          </a:p>
          <a:p>
            <a:endParaRPr lang="en-US" sz="2400" dirty="0" smtClean="0"/>
          </a:p>
          <a:p>
            <a:r>
              <a:rPr lang="en-US" sz="2400" dirty="0" smtClean="0"/>
              <a:t>Illustrates the shift in the distribution </a:t>
            </a:r>
          </a:p>
        </p:txBody>
      </p:sp>
      <p:cxnSp>
        <p:nvCxnSpPr>
          <p:cNvPr id="3" name="Straight Arrow Connector 2"/>
          <p:cNvCxnSpPr/>
          <p:nvPr/>
        </p:nvCxnSpPr>
        <p:spPr>
          <a:xfrm>
            <a:off x="3200400" y="2719384"/>
            <a:ext cx="2057400" cy="70961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819400" y="2514599"/>
            <a:ext cx="609600" cy="3810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609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9333"/>
            <a:ext cx="6059929" cy="584775"/>
          </a:xfrm>
          <a:prstGeom prst="rect">
            <a:avLst/>
          </a:prstGeom>
          <a:noFill/>
        </p:spPr>
        <p:txBody>
          <a:bodyPr wrap="none" rtlCol="0">
            <a:spAutoFit/>
          </a:bodyPr>
          <a:lstStyle/>
          <a:p>
            <a:r>
              <a:rPr lang="en-US" sz="3200" u="sng" dirty="0" smtClean="0"/>
              <a:t>Seasonal Precipitation Outlook Skill</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443" t="25869" r="24066" b="12363"/>
          <a:stretch/>
        </p:blipFill>
        <p:spPr bwMode="auto">
          <a:xfrm>
            <a:off x="76200" y="611884"/>
            <a:ext cx="4495800" cy="3032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651" t="13776" r="21759" b="25112"/>
          <a:stretch/>
        </p:blipFill>
        <p:spPr bwMode="auto">
          <a:xfrm>
            <a:off x="0" y="3733800"/>
            <a:ext cx="4604579" cy="2795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04800" y="575442"/>
            <a:ext cx="1371600" cy="18629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706365" y="609600"/>
            <a:ext cx="4285236" cy="4893647"/>
          </a:xfrm>
          <a:prstGeom prst="rect">
            <a:avLst/>
          </a:prstGeom>
          <a:noFill/>
          <a:ln>
            <a:solidFill>
              <a:schemeClr val="tx1"/>
            </a:solidFill>
          </a:ln>
        </p:spPr>
        <p:txBody>
          <a:bodyPr wrap="square" rtlCol="0">
            <a:spAutoFit/>
          </a:bodyPr>
          <a:lstStyle/>
          <a:p>
            <a:r>
              <a:rPr lang="en-US" sz="2400" u="sng" dirty="0" err="1" smtClean="0">
                <a:solidFill>
                  <a:srgbClr val="0070C0"/>
                </a:solidFill>
              </a:rPr>
              <a:t>Heidke</a:t>
            </a:r>
            <a:r>
              <a:rPr lang="en-US" sz="2400" u="sng" dirty="0" smtClean="0">
                <a:solidFill>
                  <a:srgbClr val="0070C0"/>
                </a:solidFill>
              </a:rPr>
              <a:t> Skill Score  </a:t>
            </a:r>
          </a:p>
          <a:p>
            <a:r>
              <a:rPr lang="en-US" sz="2400" dirty="0" smtClean="0"/>
              <a:t>(ranges from -50 </a:t>
            </a:r>
            <a:r>
              <a:rPr lang="en-US" sz="2400" dirty="0" smtClean="0">
                <a:sym typeface="Wingdings" panose="05000000000000000000" pitchFamily="2" charset="2"/>
              </a:rPr>
              <a:t> </a:t>
            </a:r>
            <a:r>
              <a:rPr lang="en-US" sz="2400" dirty="0" smtClean="0"/>
              <a:t>100)</a:t>
            </a:r>
          </a:p>
          <a:p>
            <a:endParaRPr lang="en-US" sz="2400" dirty="0" smtClean="0"/>
          </a:p>
          <a:p>
            <a:r>
              <a:rPr lang="en-US" sz="2400" dirty="0" smtClean="0"/>
              <a:t>(</a:t>
            </a:r>
            <a:r>
              <a:rPr lang="en-US" sz="2400" b="1" dirty="0" smtClean="0"/>
              <a:t>top</a:t>
            </a:r>
            <a:r>
              <a:rPr lang="en-US" sz="2400" dirty="0" smtClean="0"/>
              <a:t>) Spatial map 1995-2015 </a:t>
            </a:r>
          </a:p>
          <a:p>
            <a:r>
              <a:rPr lang="en-US" sz="2400" dirty="0" smtClean="0"/>
              <a:t>Sep-Oct-Nov </a:t>
            </a:r>
            <a:r>
              <a:rPr lang="en-US" sz="2400" dirty="0" smtClean="0">
                <a:sym typeface="Wingdings" panose="05000000000000000000" pitchFamily="2" charset="2"/>
              </a:rPr>
              <a:t> Mar-Apr-May</a:t>
            </a:r>
          </a:p>
          <a:p>
            <a:endParaRPr lang="en-US" sz="2400" dirty="0" smtClean="0">
              <a:sym typeface="Wingdings" panose="05000000000000000000" pitchFamily="2" charset="2"/>
            </a:endParaRPr>
          </a:p>
          <a:p>
            <a:r>
              <a:rPr lang="en-US" sz="2400" dirty="0" smtClean="0">
                <a:sym typeface="Wingdings" panose="05000000000000000000" pitchFamily="2" charset="2"/>
              </a:rPr>
              <a:t>(</a:t>
            </a:r>
            <a:r>
              <a:rPr lang="en-US" sz="2400" b="1" dirty="0" smtClean="0">
                <a:sym typeface="Wingdings" panose="05000000000000000000" pitchFamily="2" charset="2"/>
              </a:rPr>
              <a:t>bottom</a:t>
            </a:r>
            <a:r>
              <a:rPr lang="en-US" sz="2400" dirty="0" smtClean="0">
                <a:sym typeface="Wingdings" panose="05000000000000000000" pitchFamily="2" charset="2"/>
              </a:rPr>
              <a:t>) time series for western CONUS from 2005-2015, all seasons</a:t>
            </a:r>
          </a:p>
          <a:p>
            <a:endParaRPr lang="en-US" sz="2400" dirty="0">
              <a:sym typeface="Wingdings" panose="05000000000000000000" pitchFamily="2" charset="2"/>
            </a:endParaRPr>
          </a:p>
          <a:p>
            <a:r>
              <a:rPr lang="en-US" sz="2400" dirty="0" smtClean="0">
                <a:sym typeface="Wingdings" panose="05000000000000000000" pitchFamily="2" charset="2"/>
              </a:rPr>
              <a:t>ENSO events generally responsible for best score periods</a:t>
            </a:r>
            <a:endParaRPr lang="en-US" sz="2400" dirty="0" smtClean="0"/>
          </a:p>
        </p:txBody>
      </p:sp>
      <p:cxnSp>
        <p:nvCxnSpPr>
          <p:cNvPr id="8" name="Straight Arrow Connector 7"/>
          <p:cNvCxnSpPr/>
          <p:nvPr/>
        </p:nvCxnSpPr>
        <p:spPr>
          <a:xfrm>
            <a:off x="533400" y="2428461"/>
            <a:ext cx="685800" cy="206733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8994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0"/>
            <a:ext cx="7696200" cy="707886"/>
          </a:xfrm>
          <a:prstGeom prst="rect">
            <a:avLst/>
          </a:prstGeom>
          <a:noFill/>
        </p:spPr>
        <p:txBody>
          <a:bodyPr wrap="square" rtlCol="0">
            <a:spAutoFit/>
          </a:bodyPr>
          <a:lstStyle/>
          <a:p>
            <a:r>
              <a:rPr lang="en-US" sz="4000" u="sng" dirty="0" smtClean="0"/>
              <a:t>Forecast Tool Support-Historical Skill</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749" r="3464" b="3507"/>
          <a:stretch/>
        </p:blipFill>
        <p:spPr bwMode="auto">
          <a:xfrm>
            <a:off x="0" y="1173480"/>
            <a:ext cx="3657600" cy="256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4"/>
          <p:cNvPicPr>
            <a:picLocks noChangeAspect="1" noChangeArrowheads="1"/>
          </p:cNvPicPr>
          <p:nvPr/>
        </p:nvPicPr>
        <p:blipFill rotWithShape="1">
          <a:blip r:embed="rId3">
            <a:extLst>
              <a:ext uri="{28A0092B-C50C-407E-A947-70E740481C1C}">
                <a14:useLocalDpi xmlns:a14="http://schemas.microsoft.com/office/drawing/2010/main" val="0"/>
              </a:ext>
            </a:extLst>
          </a:blip>
          <a:srcRect l="26312" t="88238" r="18691" b="4614"/>
          <a:stretch/>
        </p:blipFill>
        <p:spPr bwMode="auto">
          <a:xfrm>
            <a:off x="2590799" y="6324600"/>
            <a:ext cx="3657601" cy="433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0" y="715296"/>
            <a:ext cx="4691734" cy="523220"/>
          </a:xfrm>
          <a:prstGeom prst="rect">
            <a:avLst/>
          </a:prstGeom>
          <a:noFill/>
        </p:spPr>
        <p:txBody>
          <a:bodyPr wrap="none" rtlCol="0">
            <a:spAutoFit/>
          </a:bodyPr>
          <a:lstStyle/>
          <a:p>
            <a:r>
              <a:rPr lang="en-US" sz="2800" b="1" dirty="0" smtClean="0"/>
              <a:t>Canonical Correlation Analysis</a:t>
            </a:r>
            <a:endParaRPr lang="en-US" sz="2800" b="1" dirty="0"/>
          </a:p>
        </p:txBody>
      </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6889" t="86841" r="16280" b="9083"/>
          <a:stretch/>
        </p:blipFill>
        <p:spPr bwMode="auto">
          <a:xfrm>
            <a:off x="6116225" y="6564823"/>
            <a:ext cx="3027775" cy="239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http://www.cpc.ncep.noaa.gov/products/people/mchen/CFSv2HCST/metrics/corl/CFSv2corl_NaPrec_sic07.gif"/>
          <p:cNvPicPr>
            <a:picLocks noChangeAspect="1" noChangeArrowheads="1"/>
          </p:cNvPicPr>
          <p:nvPr/>
        </p:nvPicPr>
        <p:blipFill rotWithShape="1">
          <a:blip r:embed="rId5">
            <a:extLst>
              <a:ext uri="{28A0092B-C50C-407E-A947-70E740481C1C}">
                <a14:useLocalDpi xmlns:a14="http://schemas.microsoft.com/office/drawing/2010/main" val="0"/>
              </a:ext>
            </a:extLst>
          </a:blip>
          <a:srcRect l="48666" t="29535" r="10054" b="31670"/>
          <a:stretch/>
        </p:blipFill>
        <p:spPr bwMode="auto">
          <a:xfrm>
            <a:off x="6665323" y="3581400"/>
            <a:ext cx="2478677" cy="30175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669" t="10038" r="51122" b="50551"/>
          <a:stretch/>
        </p:blipFill>
        <p:spPr bwMode="auto">
          <a:xfrm>
            <a:off x="6639047" y="630782"/>
            <a:ext cx="2504953" cy="3026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7010400" y="1447800"/>
            <a:ext cx="705706" cy="523220"/>
          </a:xfrm>
          <a:prstGeom prst="rect">
            <a:avLst/>
          </a:prstGeom>
          <a:noFill/>
        </p:spPr>
        <p:txBody>
          <a:bodyPr wrap="none" rtlCol="0">
            <a:spAutoFit/>
          </a:bodyPr>
          <a:lstStyle/>
          <a:p>
            <a:r>
              <a:rPr lang="en-US" sz="2800" b="1" dirty="0" smtClean="0"/>
              <a:t>CFS</a:t>
            </a:r>
            <a:endParaRPr lang="en-US" sz="2800" b="1" dirty="0"/>
          </a:p>
        </p:txBody>
      </p:sp>
      <p:pic>
        <p:nvPicPr>
          <p:cNvPr id="4" name="Picture 14"/>
          <p:cNvPicPr>
            <a:picLocks noChangeAspect="1" noChangeArrowheads="1"/>
          </p:cNvPicPr>
          <p:nvPr/>
        </p:nvPicPr>
        <p:blipFill rotWithShape="1">
          <a:blip r:embed="rId3">
            <a:extLst>
              <a:ext uri="{28A0092B-C50C-407E-A947-70E740481C1C}">
                <a14:useLocalDpi xmlns:a14="http://schemas.microsoft.com/office/drawing/2010/main" val="0"/>
              </a:ext>
            </a:extLst>
          </a:blip>
          <a:srcRect l="26308" t="21525" r="38224" b="51579"/>
          <a:stretch/>
        </p:blipFill>
        <p:spPr bwMode="auto">
          <a:xfrm>
            <a:off x="2514600" y="838200"/>
            <a:ext cx="3657600" cy="2532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6314" t="18928" r="38206" b="51178"/>
          <a:stretch/>
        </p:blipFill>
        <p:spPr bwMode="auto">
          <a:xfrm>
            <a:off x="2590800" y="3505200"/>
            <a:ext cx="3625645" cy="2788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33400" y="3972580"/>
            <a:ext cx="2071016" cy="954107"/>
          </a:xfrm>
          <a:prstGeom prst="rect">
            <a:avLst/>
          </a:prstGeom>
          <a:noFill/>
        </p:spPr>
        <p:txBody>
          <a:bodyPr wrap="none" rtlCol="0">
            <a:spAutoFit/>
          </a:bodyPr>
          <a:lstStyle/>
          <a:p>
            <a:r>
              <a:rPr lang="en-US" sz="2800" b="1" dirty="0" smtClean="0"/>
              <a:t>Constructed </a:t>
            </a:r>
          </a:p>
          <a:p>
            <a:r>
              <a:rPr lang="en-US" sz="2800" b="1" dirty="0" smtClean="0"/>
              <a:t>Analogue</a:t>
            </a:r>
            <a:endParaRPr lang="en-US" sz="2800" b="1" dirty="0"/>
          </a:p>
        </p:txBody>
      </p:sp>
    </p:spTree>
    <p:extLst>
      <p:ext uri="{BB962C8B-B14F-4D97-AF65-F5344CB8AC3E}">
        <p14:creationId xmlns:p14="http://schemas.microsoft.com/office/powerpoint/2010/main" val="344429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85800"/>
            <a:ext cx="9144000" cy="6001643"/>
          </a:xfrm>
          <a:prstGeom prst="rect">
            <a:avLst/>
          </a:prstGeom>
        </p:spPr>
        <p:txBody>
          <a:bodyPr wrap="square">
            <a:spAutoFit/>
          </a:bodyPr>
          <a:lstStyle/>
          <a:p>
            <a:pPr marL="342900" indent="-342900">
              <a:buFont typeface="Arial" panose="020B0604020202020204" pitchFamily="34" charset="0"/>
              <a:buChar char="•"/>
            </a:pPr>
            <a:r>
              <a:rPr lang="en-US" sz="2400" dirty="0"/>
              <a:t>C</a:t>
            </a:r>
            <a:r>
              <a:rPr lang="en-US" sz="2400" dirty="0" smtClean="0"/>
              <a:t>orrectly or incorrectly, less of an emphasis has been placed on developing or improving statistical methodologies </a:t>
            </a:r>
            <a:r>
              <a:rPr lang="en-US" sz="2400" u="sng" dirty="0" smtClean="0"/>
              <a:t>in many years </a:t>
            </a:r>
            <a:endParaRPr lang="en-US" sz="2400" u="sng" dirty="0"/>
          </a:p>
          <a:p>
            <a:pPr marL="342900" indent="-342900">
              <a:buFont typeface="Arial" panose="020B0604020202020204" pitchFamily="34" charset="0"/>
              <a:buChar char="•"/>
            </a:pPr>
            <a:endParaRPr lang="en-US" sz="2400" u="sng" dirty="0" smtClean="0"/>
          </a:p>
          <a:p>
            <a:pPr marL="342900" indent="-342900">
              <a:buFont typeface="Arial" panose="020B0604020202020204" pitchFamily="34" charset="0"/>
              <a:buChar char="•"/>
            </a:pPr>
            <a:r>
              <a:rPr lang="en-US" sz="2400" dirty="0" smtClean="0"/>
              <a:t>Strong emphasis has and will continue to be placed within NOAA for </a:t>
            </a:r>
            <a:r>
              <a:rPr lang="en-US" sz="2400" u="sng" dirty="0" smtClean="0"/>
              <a:t>dynamical model evaluation and development </a:t>
            </a:r>
            <a:r>
              <a:rPr lang="en-US" sz="2400" dirty="0" smtClean="0"/>
              <a:t>(higher resolution, physics, MME, etc.). This should continue, but this takes time and is expensive.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CPC needs to invest in </a:t>
            </a:r>
            <a:r>
              <a:rPr lang="en-US" sz="2400" u="sng" dirty="0" smtClean="0"/>
              <a:t>updating statistical forecast tools</a:t>
            </a:r>
            <a:r>
              <a:rPr lang="en-US" sz="2400" dirty="0" smtClean="0"/>
              <a:t>:  Evaluate the best predictors, regions and use the latest datasets. Unknown how much increase in forecast skill would be gained. </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u="sng" dirty="0" smtClean="0"/>
              <a:t>Hybrid approaches</a:t>
            </a:r>
            <a:r>
              <a:rPr lang="en-US" sz="2400" dirty="0" smtClean="0"/>
              <a:t> need to be developed and accelerated into forecast operations, if deemed helpful. More sophisticated statistical post processing of more reliable dynamical model output (circulation) may bridge gap with eventual observed precipitation.</a:t>
            </a:r>
          </a:p>
        </p:txBody>
      </p:sp>
      <p:sp>
        <p:nvSpPr>
          <p:cNvPr id="5" name="TextBox 4"/>
          <p:cNvSpPr txBox="1"/>
          <p:nvPr/>
        </p:nvSpPr>
        <p:spPr>
          <a:xfrm>
            <a:off x="2743200" y="0"/>
            <a:ext cx="3390900" cy="707886"/>
          </a:xfrm>
          <a:prstGeom prst="rect">
            <a:avLst/>
          </a:prstGeom>
          <a:noFill/>
        </p:spPr>
        <p:txBody>
          <a:bodyPr wrap="square" rtlCol="0">
            <a:spAutoFit/>
          </a:bodyPr>
          <a:lstStyle/>
          <a:p>
            <a:r>
              <a:rPr lang="en-US" sz="4000" u="sng" dirty="0" smtClean="0"/>
              <a:t>Some thoughts</a:t>
            </a:r>
          </a:p>
        </p:txBody>
      </p:sp>
    </p:spTree>
    <p:extLst>
      <p:ext uri="{BB962C8B-B14F-4D97-AF65-F5344CB8AC3E}">
        <p14:creationId xmlns:p14="http://schemas.microsoft.com/office/powerpoint/2010/main" val="6469702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313</Words>
  <Application>Microsoft Office PowerPoint</Application>
  <PresentationFormat>On-screen Show (4:3)</PresentationFormat>
  <Paragraphs>51</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Gottschalck</dc:creator>
  <cp:lastModifiedBy>Jon Gottschalck</cp:lastModifiedBy>
  <cp:revision>24</cp:revision>
  <dcterms:created xsi:type="dcterms:W3CDTF">2015-10-20T12:51:45Z</dcterms:created>
  <dcterms:modified xsi:type="dcterms:W3CDTF">2015-10-22T02:22:48Z</dcterms:modified>
</cp:coreProperties>
</file>