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26" autoAdjust="0"/>
  </p:normalViewPr>
  <p:slideViewPr>
    <p:cSldViewPr>
      <p:cViewPr varScale="1">
        <p:scale>
          <a:sx n="95" d="100"/>
          <a:sy n="95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5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3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6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5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8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7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2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7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9A44-9D7E-4D4A-A71C-0C1C68B122D7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5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epex.org/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NOAA/WSWC Meeting on advancing a Seasonal Precipitation Forecast Improvement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Name:  Andy Wood</a:t>
            </a:r>
          </a:p>
          <a:p>
            <a:r>
              <a:rPr lang="en-US" sz="2400" dirty="0" smtClean="0"/>
              <a:t>Organization:  NCAR Research Applications Laboratory (Boulder, CO)</a:t>
            </a:r>
          </a:p>
          <a:p>
            <a:endParaRPr lang="en-US" sz="2400" dirty="0"/>
          </a:p>
          <a:p>
            <a:r>
              <a:rPr lang="en-US" sz="2400" dirty="0" smtClean="0"/>
              <a:t>Email:  </a:t>
            </a:r>
            <a:r>
              <a:rPr lang="en-US" sz="2400" dirty="0" err="1" smtClean="0"/>
              <a:t>andywood@ucar.edu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08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4343400" cy="1066800"/>
          </a:xfrm>
        </p:spPr>
        <p:txBody>
          <a:bodyPr>
            <a:noAutofit/>
          </a:bodyPr>
          <a:lstStyle/>
          <a:p>
            <a:pPr algn="l" fontAlgn="base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The value of climate forecasts for streamflow prediction depends on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3962400" cy="3733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watershed hydroclimatology</a:t>
            </a:r>
          </a:p>
          <a:p>
            <a:r>
              <a:rPr lang="en-US" sz="2000" dirty="0" smtClean="0"/>
              <a:t>The time of year</a:t>
            </a:r>
          </a:p>
          <a:p>
            <a:r>
              <a:rPr lang="en-US" sz="2000" dirty="0" smtClean="0"/>
              <a:t>What you’re predicting</a:t>
            </a:r>
          </a:p>
          <a:p>
            <a:r>
              <a:rPr lang="en-US" sz="2000" dirty="0" smtClean="0"/>
              <a:t>The quality of your watershed model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376092"/>
                </a:solidFill>
              </a:rPr>
              <a:t>One-size-fits-all approaches are likely to be sub-optimal for a particular application</a:t>
            </a:r>
          </a:p>
          <a:p>
            <a:r>
              <a:rPr lang="en-US" sz="2000" dirty="0" err="1" smtClean="0"/>
              <a:t>eg</a:t>
            </a:r>
            <a:r>
              <a:rPr lang="en-US" sz="2000" dirty="0" smtClean="0"/>
              <a:t>, the CPC CCA tool is optimized nationally and cannot possibly be the best in any particular region / basin. </a:t>
            </a:r>
          </a:p>
          <a:p>
            <a:r>
              <a:rPr lang="en-US" sz="2000" dirty="0" smtClean="0"/>
              <a:t>there is a need to involve stakeholders (hydrologists, water managers) early in the project to leverage their local knowledge and datasets</a:t>
            </a:r>
          </a:p>
          <a:p>
            <a:endParaRPr lang="en-US" sz="2000" dirty="0"/>
          </a:p>
          <a:p>
            <a:endParaRPr lang="en-US" sz="1800" dirty="0" smtClean="0"/>
          </a:p>
        </p:txBody>
      </p:sp>
      <p:pic>
        <p:nvPicPr>
          <p:cNvPr id="4" name="Picture 3" descr="contour_Rsq.009081600.1mo.F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530" y="0"/>
            <a:ext cx="50831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126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Autofit/>
          </a:bodyPr>
          <a:lstStyle/>
          <a:p>
            <a:pPr fontAlgn="base"/>
            <a:r>
              <a:rPr lang="en-US" sz="2800" dirty="0" smtClean="0"/>
              <a:t>1. </a:t>
            </a:r>
            <a:r>
              <a:rPr lang="en-US" sz="2800" dirty="0"/>
              <a:t>What are the knowledge gaps to advance seasonal forecast skill for western watersheds?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334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There are no current operational </a:t>
            </a:r>
            <a:r>
              <a:rPr lang="en-US" sz="2000" i="1" dirty="0" smtClean="0"/>
              <a:t>calibrated</a:t>
            </a:r>
            <a:r>
              <a:rPr lang="en-US" sz="2000" dirty="0" smtClean="0"/>
              <a:t> predictions for western watersheds reflecting common user climatologies</a:t>
            </a:r>
          </a:p>
          <a:p>
            <a:pPr lvl="1"/>
            <a:r>
              <a:rPr lang="en-US" sz="1800" dirty="0" smtClean="0"/>
              <a:t>we don’t know what the skill of climate products is at watershed scales, given existing products</a:t>
            </a:r>
          </a:p>
          <a:p>
            <a:pPr lvl="1"/>
            <a:r>
              <a:rPr lang="en-US" sz="1800" dirty="0" smtClean="0"/>
              <a:t>no established baselines to use as benchmarks for new techniques (I would argue that CPC’s official forecasts are an awkward baseline at best)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pace-time scaling of skill to inform optimal climate forecast use?</a:t>
            </a:r>
          </a:p>
          <a:p>
            <a:pPr lvl="1"/>
            <a:r>
              <a:rPr lang="en-US" sz="1800" dirty="0" smtClean="0"/>
              <a:t>we default to model grid or CPC climate zones, weeks/months/seasons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e don’t know the potential for post-processing to improve current practice</a:t>
            </a:r>
          </a:p>
          <a:p>
            <a:pPr lvl="1"/>
            <a:r>
              <a:rPr lang="en-US" sz="1800" dirty="0" err="1" smtClean="0"/>
              <a:t>eg</a:t>
            </a:r>
            <a:r>
              <a:rPr lang="en-US" sz="1800" dirty="0" smtClean="0"/>
              <a:t> forecast calibration, multi-modeling, or schemes like CP-based downscaling</a:t>
            </a:r>
          </a:p>
          <a:p>
            <a:r>
              <a:rPr lang="en-US" sz="2000" dirty="0" smtClean="0"/>
              <a:t>We don’t know the potential for region-specific, dynamics-based interpretations of model forecast output to improve raw forecast skill</a:t>
            </a:r>
          </a:p>
          <a:p>
            <a:r>
              <a:rPr lang="en-US" sz="2000" dirty="0" smtClean="0"/>
              <a:t>We don’t go much ‘beyond ENSO’ in our approach to predictions.  What about the many regions of the US (and regimes) in which there is little ENSO signal?  </a:t>
            </a:r>
          </a:p>
          <a:p>
            <a:r>
              <a:rPr lang="en-US" sz="2000" dirty="0" smtClean="0"/>
              <a:t>Beyond the scope -- but the best avenues for uptake in the user communities are also not well understood.  </a:t>
            </a:r>
            <a:endParaRPr lang="en-US" sz="2000" dirty="0"/>
          </a:p>
          <a:p>
            <a:endParaRPr lang="en-US" sz="20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84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800" dirty="0"/>
              <a:t>2</a:t>
            </a:r>
            <a:r>
              <a:rPr lang="en-US" sz="2800" dirty="0" smtClean="0"/>
              <a:t>. </a:t>
            </a:r>
            <a:r>
              <a:rPr lang="en-US" sz="2800" dirty="0"/>
              <a:t>What are the priority research questions that need to be answered to advance seasonal forecast skill for western watersheds?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What </a:t>
            </a:r>
            <a:r>
              <a:rPr lang="en-US" sz="2000" dirty="0"/>
              <a:t>other modes of variability / predictability can be harnessed ‘beyond ENSO’ and other usual suspects (PNA, PDO </a:t>
            </a:r>
            <a:r>
              <a:rPr lang="en-US" sz="2000" dirty="0" err="1"/>
              <a:t>etc</a:t>
            </a:r>
            <a:r>
              <a:rPr lang="en-US" sz="2000" dirty="0"/>
              <a:t>), particularly for regions outside with little ENSO signal (like the upper Colorado)?  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hen/where can region-specific downscaling/calibration, harnessing region-specific dynamics, help?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hat are the optimal time-space scales at which to interpret climate model forecasts to support product formation?</a:t>
            </a:r>
          </a:p>
          <a:p>
            <a:r>
              <a:rPr lang="en-US" sz="2000" dirty="0"/>
              <a:t>H</a:t>
            </a:r>
            <a:r>
              <a:rPr lang="en-US" sz="2000" dirty="0" smtClean="0"/>
              <a:t>ow can we best use hindcasting to develop better real-time products?</a:t>
            </a:r>
          </a:p>
          <a:p>
            <a:pPr lvl="1"/>
            <a:r>
              <a:rPr lang="en-US" sz="1600" dirty="0" smtClean="0"/>
              <a:t>where do multi-model ensembles fit? 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e can’t forecast extremes, but can we develop useful predictions of the potential for certain high-impact extremes?  </a:t>
            </a:r>
          </a:p>
          <a:p>
            <a:r>
              <a:rPr lang="en-US" sz="2000" dirty="0" smtClean="0"/>
              <a:t>What </a:t>
            </a:r>
            <a:r>
              <a:rPr lang="en-US" sz="2000" dirty="0"/>
              <a:t>level of complexity in post-</a:t>
            </a:r>
            <a:r>
              <a:rPr lang="en-US" sz="2000" dirty="0" smtClean="0"/>
              <a:t>processing schemes </a:t>
            </a:r>
            <a:r>
              <a:rPr lang="en-US" sz="2000" dirty="0"/>
              <a:t>is supportable given the small sample sizes available in seasonal predictions?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1787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pPr fontAlgn="base"/>
            <a:r>
              <a:rPr lang="en-US" sz="2800" dirty="0" smtClean="0"/>
              <a:t>3. </a:t>
            </a:r>
            <a:r>
              <a:rPr lang="en-US" sz="2800" dirty="0"/>
              <a:t>What are the strengths and weaknesses of the white paper as currently presented?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376092"/>
                </a:solidFill>
              </a:rPr>
              <a:t>Strengths</a:t>
            </a:r>
          </a:p>
          <a:p>
            <a:r>
              <a:rPr lang="en-US" sz="2000" dirty="0" smtClean="0"/>
              <a:t>Identifies </a:t>
            </a:r>
            <a:r>
              <a:rPr lang="en-US" sz="2000" dirty="0" smtClean="0"/>
              <a:t>many of the key areas of potential advancement</a:t>
            </a:r>
          </a:p>
          <a:p>
            <a:r>
              <a:rPr lang="en-US" sz="2000" dirty="0" smtClean="0"/>
              <a:t>Results oriented, with milestones and some thinking about </a:t>
            </a:r>
            <a:r>
              <a:rPr lang="en-US" sz="2000" dirty="0" smtClean="0"/>
              <a:t>overall </a:t>
            </a:r>
            <a:r>
              <a:rPr lang="en-US" sz="2000" dirty="0" smtClean="0"/>
              <a:t>process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alances focus between increases in understanding and new product </a:t>
            </a:r>
            <a:r>
              <a:rPr lang="en-US" sz="2000" dirty="0" err="1" smtClean="0"/>
              <a:t>devel</a:t>
            </a:r>
            <a:r>
              <a:rPr lang="en-US" sz="2000" dirty="0"/>
              <a:t>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Weaknesses</a:t>
            </a:r>
          </a:p>
          <a:p>
            <a:r>
              <a:rPr lang="en-US" sz="2000" dirty="0" smtClean="0"/>
              <a:t>the project scope needs clarification:</a:t>
            </a:r>
          </a:p>
          <a:p>
            <a:pPr lvl="1"/>
            <a:r>
              <a:rPr lang="en-US" sz="1600" dirty="0" smtClean="0"/>
              <a:t>scientific understand goal is general, a never-ending challenge, versus water-sector oriented </a:t>
            </a:r>
            <a:r>
              <a:rPr lang="en-US" sz="1600" dirty="0" err="1" smtClean="0"/>
              <a:t>precip</a:t>
            </a:r>
            <a:r>
              <a:rPr lang="en-US" sz="1600" dirty="0" smtClean="0"/>
              <a:t> forecast improvements given existing or low-hanging new tools (a bounded challenge)</a:t>
            </a:r>
          </a:p>
          <a:p>
            <a:pPr lvl="1"/>
            <a:r>
              <a:rPr lang="en-US" sz="1600" dirty="0" smtClean="0"/>
              <a:t>do we stop at </a:t>
            </a:r>
            <a:r>
              <a:rPr lang="en-US" sz="1600" dirty="0" err="1" smtClean="0"/>
              <a:t>precip</a:t>
            </a:r>
            <a:r>
              <a:rPr lang="en-US" sz="1600" dirty="0" smtClean="0"/>
              <a:t>?  temperature is also a critical driver of drought and even flood risk, and do we go from there to snow and streamflow? </a:t>
            </a:r>
          </a:p>
          <a:p>
            <a:pPr lvl="1"/>
            <a:r>
              <a:rPr lang="en-US" sz="1600" dirty="0" smtClean="0"/>
              <a:t>what challenges are for broader community </a:t>
            </a:r>
            <a:r>
              <a:rPr lang="en-US" sz="1600" dirty="0" smtClean="0"/>
              <a:t>to tackle (</a:t>
            </a:r>
            <a:r>
              <a:rPr lang="en-US" sz="1600" dirty="0" err="1" smtClean="0"/>
              <a:t>eg</a:t>
            </a:r>
            <a:r>
              <a:rPr lang="en-US" sz="1600" dirty="0" smtClean="0"/>
              <a:t> higher resolution models) versus </a:t>
            </a:r>
            <a:r>
              <a:rPr lang="en-US" sz="1600" dirty="0" smtClean="0"/>
              <a:t>this effort + water </a:t>
            </a:r>
            <a:r>
              <a:rPr lang="en-US" sz="1600" dirty="0" smtClean="0"/>
              <a:t>stakeholders (</a:t>
            </a:r>
            <a:r>
              <a:rPr lang="en-US" sz="1600" dirty="0" err="1" smtClean="0"/>
              <a:t>eg</a:t>
            </a:r>
            <a:r>
              <a:rPr lang="en-US" sz="1600" dirty="0" smtClean="0"/>
              <a:t> regional downscaling in the west)</a:t>
            </a:r>
          </a:p>
          <a:p>
            <a:r>
              <a:rPr lang="en-US" sz="2000" dirty="0" smtClean="0"/>
              <a:t>needs greater focus in on regionally specific solutions, particularly related to post-processing (forecast calibration and localization)</a:t>
            </a:r>
          </a:p>
          <a:p>
            <a:r>
              <a:rPr lang="en-US" sz="2000" dirty="0" smtClean="0"/>
              <a:t>could start by more firmly establishing the state of practice (baseline) for watershed-oriented climate prediction</a:t>
            </a:r>
          </a:p>
          <a:p>
            <a:r>
              <a:rPr lang="en-US" sz="2000" dirty="0" smtClean="0"/>
              <a:t>almost no international </a:t>
            </a:r>
            <a:r>
              <a:rPr lang="en-US" sz="2000" dirty="0" smtClean="0"/>
              <a:t>linkages </a:t>
            </a:r>
            <a:r>
              <a:rPr lang="en-US" sz="2000" dirty="0" smtClean="0"/>
              <a:t>– what can we learn </a:t>
            </a:r>
            <a:r>
              <a:rPr lang="en-US" sz="2000" dirty="0" smtClean="0"/>
              <a:t>from…beyond </a:t>
            </a:r>
            <a:r>
              <a:rPr lang="en-US" sz="2000" dirty="0" smtClean="0"/>
              <a:t>NWS</a:t>
            </a:r>
            <a:r>
              <a:rPr lang="en-US" sz="2000" dirty="0" smtClean="0"/>
              <a:t>? –</a:t>
            </a:r>
          </a:p>
          <a:p>
            <a:pPr marL="0" indent="0"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eg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ECMWF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S2S project -- http://s2sprediction.net/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205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pPr fontAlgn="base"/>
            <a:r>
              <a:rPr lang="en-US" sz="2400" b="1" dirty="0" smtClean="0"/>
              <a:t>Related:  A S2S Streamflow Prediction Intercomparison Experiment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4" y="609600"/>
            <a:ext cx="9129295" cy="1295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International collaboration facilitated by HEPEX (</a:t>
            </a:r>
            <a:r>
              <a:rPr lang="en-US" sz="2000" dirty="0" smtClean="0">
                <a:hlinkClick r:id="rId2"/>
              </a:rPr>
              <a:t>http://www.hepex.org/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Participants from NCAR (US), CSIRO (AU), ECMWF (UK</a:t>
            </a:r>
            <a:r>
              <a:rPr lang="en-US" sz="2000" dirty="0" smtClean="0"/>
              <a:t>), SMHI (Sweden) </a:t>
            </a:r>
            <a:r>
              <a:rPr lang="en-US" sz="2000" dirty="0" smtClean="0"/>
              <a:t>and others</a:t>
            </a:r>
          </a:p>
          <a:p>
            <a:r>
              <a:rPr lang="en-US" sz="2000" dirty="0" smtClean="0"/>
              <a:t>Focus on </a:t>
            </a:r>
            <a:r>
              <a:rPr lang="en-US" sz="2000" dirty="0" smtClean="0"/>
              <a:t>10-12</a:t>
            </a:r>
            <a:r>
              <a:rPr lang="en-US" sz="2000" dirty="0" smtClean="0"/>
              <a:t> </a:t>
            </a:r>
            <a:r>
              <a:rPr lang="en-US" sz="2000" dirty="0" smtClean="0"/>
              <a:t>watersheds and follow protocol to assess and learn from different forecasting strategies (stat, </a:t>
            </a:r>
            <a:r>
              <a:rPr lang="en-US" sz="2000" dirty="0" err="1" smtClean="0"/>
              <a:t>dyn</a:t>
            </a:r>
            <a:r>
              <a:rPr lang="en-US" sz="2000" dirty="0" smtClean="0"/>
              <a:t>, hybrid) used in </a:t>
            </a:r>
            <a:r>
              <a:rPr lang="en-US" sz="2000" smtClean="0"/>
              <a:t>major </a:t>
            </a:r>
            <a:r>
              <a:rPr lang="en-US" sz="2000" smtClean="0"/>
              <a:t>centers </a:t>
            </a:r>
            <a:r>
              <a:rPr lang="en-US" sz="2000" dirty="0" smtClean="0"/>
              <a:t>around the world.  </a:t>
            </a:r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009" b="54254"/>
          <a:stretch/>
        </p:blipFill>
        <p:spPr>
          <a:xfrm>
            <a:off x="76200" y="1981200"/>
            <a:ext cx="9066463" cy="405604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1" y="2160336"/>
            <a:ext cx="6781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 smtClean="0"/>
              <a:t>Skill of different water supply forecast approaches for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/>
              <a:t>I</a:t>
            </a:r>
            <a:r>
              <a:rPr lang="en-US" sz="1800" b="1" dirty="0" smtClean="0"/>
              <a:t>nflows to Reclamation Hungry Horse Reservoir (MT)</a:t>
            </a:r>
            <a:endParaRPr lang="en-US" sz="1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90406" b="894"/>
          <a:stretch/>
        </p:blipFill>
        <p:spPr>
          <a:xfrm>
            <a:off x="77537" y="6019800"/>
            <a:ext cx="9066463" cy="7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62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802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NOAA/WSWC Meeting on advancing a Seasonal Precipitation Forecast Improvement Project</vt:lpstr>
      <vt:lpstr>The value of climate forecasts for streamflow prediction depends on</vt:lpstr>
      <vt:lpstr>1. What are the knowledge gaps to advance seasonal forecast skill for western watersheds?</vt:lpstr>
      <vt:lpstr>2. What are the priority research questions that need to be answered to advance seasonal forecast skill for western watersheds?</vt:lpstr>
      <vt:lpstr>3. What are the strengths and weaknesses of the white paper as currently presented?</vt:lpstr>
      <vt:lpstr>Related:  A S2S Streamflow Prediction Intercomparison Experiment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NOAA/WSWC Meeting on advancing a Seasonal Precipitation Forecast Improvement Project</dc:title>
  <dc:creator>Kevin Werner</dc:creator>
  <cp:lastModifiedBy>Andy Wood</cp:lastModifiedBy>
  <cp:revision>13</cp:revision>
  <dcterms:created xsi:type="dcterms:W3CDTF">2015-10-01T22:44:46Z</dcterms:created>
  <dcterms:modified xsi:type="dcterms:W3CDTF">2015-10-22T04:58:13Z</dcterms:modified>
</cp:coreProperties>
</file>