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theme/theme18.xml" ContentType="application/vnd.openxmlformats-officedocument.theme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slideLayouts/slideLayout3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  <p:sldMasterId id="2147483805" r:id="rId2"/>
    <p:sldMasterId id="2147483807" r:id="rId3"/>
    <p:sldMasterId id="2147483809" r:id="rId4"/>
    <p:sldMasterId id="2147483811" r:id="rId5"/>
    <p:sldMasterId id="2147483813" r:id="rId6"/>
    <p:sldMasterId id="2147483815" r:id="rId7"/>
    <p:sldMasterId id="2147483817" r:id="rId8"/>
    <p:sldMasterId id="2147483819" r:id="rId9"/>
    <p:sldMasterId id="2147483821" r:id="rId10"/>
    <p:sldMasterId id="2147483824" r:id="rId11"/>
    <p:sldMasterId id="2147483827" r:id="rId12"/>
    <p:sldMasterId id="2147483829" r:id="rId13"/>
    <p:sldMasterId id="2147483831" r:id="rId14"/>
    <p:sldMasterId id="2147483833" r:id="rId15"/>
    <p:sldMasterId id="2147483835" r:id="rId16"/>
    <p:sldMasterId id="2147483837" r:id="rId17"/>
    <p:sldMasterId id="2147483839" r:id="rId18"/>
    <p:sldMasterId id="2147483845" r:id="rId19"/>
    <p:sldMasterId id="2147483847" r:id="rId20"/>
  </p:sldMasterIdLst>
  <p:notesMasterIdLst>
    <p:notesMasterId r:id="rId50"/>
  </p:notesMasterIdLst>
  <p:handoutMasterIdLst>
    <p:handoutMasterId r:id="rId51"/>
  </p:handoutMasterIdLst>
  <p:sldIdLst>
    <p:sldId id="344" r:id="rId21"/>
    <p:sldId id="409" r:id="rId22"/>
    <p:sldId id="396" r:id="rId23"/>
    <p:sldId id="397" r:id="rId24"/>
    <p:sldId id="416" r:id="rId25"/>
    <p:sldId id="435" r:id="rId26"/>
    <p:sldId id="441" r:id="rId27"/>
    <p:sldId id="442" r:id="rId28"/>
    <p:sldId id="443" r:id="rId29"/>
    <p:sldId id="444" r:id="rId30"/>
    <p:sldId id="417" r:id="rId31"/>
    <p:sldId id="445" r:id="rId32"/>
    <p:sldId id="446" r:id="rId33"/>
    <p:sldId id="438" r:id="rId34"/>
    <p:sldId id="426" r:id="rId35"/>
    <p:sldId id="457" r:id="rId36"/>
    <p:sldId id="450" r:id="rId37"/>
    <p:sldId id="412" r:id="rId38"/>
    <p:sldId id="448" r:id="rId39"/>
    <p:sldId id="439" r:id="rId40"/>
    <p:sldId id="440" r:id="rId41"/>
    <p:sldId id="451" r:id="rId42"/>
    <p:sldId id="452" r:id="rId43"/>
    <p:sldId id="453" r:id="rId44"/>
    <p:sldId id="454" r:id="rId45"/>
    <p:sldId id="455" r:id="rId46"/>
    <p:sldId id="458" r:id="rId47"/>
    <p:sldId id="461" r:id="rId48"/>
    <p:sldId id="462" r:id="rId4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1DB6266-53EA-427F-9629-B4CEB903BB6B}">
          <p14:sldIdLst>
            <p14:sldId id="344"/>
            <p14:sldId id="409"/>
            <p14:sldId id="396"/>
            <p14:sldId id="397"/>
            <p14:sldId id="416"/>
            <p14:sldId id="435"/>
            <p14:sldId id="441"/>
            <p14:sldId id="442"/>
            <p14:sldId id="443"/>
            <p14:sldId id="444"/>
            <p14:sldId id="417"/>
            <p14:sldId id="445"/>
            <p14:sldId id="446"/>
            <p14:sldId id="438"/>
            <p14:sldId id="426"/>
            <p14:sldId id="457"/>
            <p14:sldId id="450"/>
            <p14:sldId id="412"/>
            <p14:sldId id="448"/>
            <p14:sldId id="439"/>
            <p14:sldId id="440"/>
            <p14:sldId id="451"/>
            <p14:sldId id="452"/>
            <p14:sldId id="453"/>
            <p14:sldId id="454"/>
            <p14:sldId id="455"/>
            <p14:sldId id="458"/>
            <p14:sldId id="461"/>
            <p14:sldId id="4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FFF"/>
    <a:srgbClr val="9EEAFF"/>
    <a:srgbClr val="E4F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78261" autoAdjust="0"/>
  </p:normalViewPr>
  <p:slideViewPr>
    <p:cSldViewPr snapToGrid="0" snapToObjects="1">
      <p:cViewPr varScale="1">
        <p:scale>
          <a:sx n="66" d="100"/>
          <a:sy n="66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4EF13492-B95E-4ACB-85D4-12C595E1D63B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268AA53-0D7C-461D-84D1-816B056F9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7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3AFCAB-A109-475D-8D09-A66137962F54}" type="datetimeFigureOut">
              <a:rPr lang="en-US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F26029-B14C-427D-8130-89DEBBCC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6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3B0ACE-917C-4E3C-A7BF-C46F4E66E12A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684213"/>
            <a:ext cx="5000625" cy="35020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2575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63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088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700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19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1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63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35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077962-589E-420D-A21E-924CBFA3E05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12" tIns="45856" rIns="91712" bIns="4585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2575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63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088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700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19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1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63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35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42B042-5DD5-4929-87B7-17280BE2319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12" tIns="45856" rIns="91712" bIns="4585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2575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63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088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700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19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1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63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35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28498D-D9B9-4F3D-9EBE-A01F232D77E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12" tIns="45856" rIns="91712" bIns="4585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2575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63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088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700" indent="-227013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19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1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63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3500" indent="-227013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227A54-5EE9-4DDC-A10A-EAA311FDE2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12" tIns="45856" rIns="91712" bIns="4585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167" indent="-285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257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60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2462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8565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4668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0770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6873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3486D7-A9D3-496B-BDE3-B574F9105E5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4213"/>
            <a:ext cx="4667250" cy="35004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3562"/>
            <a:ext cx="5121701" cy="418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itchFamily="34" charset="0"/>
              </a:rPr>
              <a:t>What is the mission of the CPC?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167" indent="-285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257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60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2462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8565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4668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0770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6873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1B05D-15B9-4078-B140-7BEF3312FA9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8" tIns="46475" rIns="92948" bIns="46475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1C51EE-444E-4590-9270-4727DCC2912B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3438" cy="34829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8" tIns="46475" rIns="92948" bIns="46475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8181B-1FC9-4F2D-8F3F-7BDE79C03E1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55926" y="8816661"/>
            <a:ext cx="3027874" cy="4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13" tIns="46307" rIns="92613" bIns="46307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E0D858-AB6C-4EE9-9993-1F69387DC9FE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5025" cy="34829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13" tIns="46307" rIns="92613" bIns="46307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+ Please provide a brief overview of current missions, models, products, etc.</a:t>
            </a:r>
            <a:br>
              <a:rPr lang="en-US" altLang="en-US" dirty="0" smtClean="0">
                <a:latin typeface="Arial" pitchFamily="34" charset="0"/>
              </a:rPr>
            </a:b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167" indent="-285064" algn="l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0257" indent="-228051" algn="l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6360" indent="-228051" algn="l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2462" indent="-228051" algn="l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8565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4668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0770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6873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7ED981-8A97-43F8-A84A-8BA584B0C392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B86CBD-0DE3-45F3-A2A2-CEBB3CB4C7E4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4213"/>
            <a:ext cx="4670425" cy="35020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167" indent="-285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257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6360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2462" indent="-228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8565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4668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0770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6873" indent="-228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1B05D-15B9-4078-B140-7BEF3312FA9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8" tIns="46475" rIns="92948" bIns="46475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1C51EE-444E-4590-9270-4727DCC2912B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3438" cy="34829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8" tIns="46475" rIns="92948" bIns="46475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87446B-D203-4C47-9F01-790878CB1C17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4213"/>
            <a:ext cx="4670425" cy="35020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4C40-6317-4BA3-A73E-5C9017F09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3BD7-6102-4DA4-993D-785E1B1CA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0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0684-BE47-49C9-829F-F26635D93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6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F9A7-B3AF-4795-A1C5-37A5A5761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5E24-E948-4F1F-8B93-B95ADC31A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2508-FE4C-4DA6-8AF9-CA6EEA0A4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21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2508-FE4C-4DA6-8AF9-CA6EEA0A4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21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2508-FE4C-4DA6-8AF9-CA6EEA0A4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21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B4BA-A180-1F49-906F-C21789262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B4BA-A180-1F49-906F-C21789262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B4BA-A180-1F49-906F-C21789262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B4BA-A180-1F49-906F-C21789262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F850-B8F0-7F43-A5B0-B2838D201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F850-B8F0-7F43-A5B0-B2838D201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81DC-062C-4899-BC96-53690D7F6DBB}" type="datetimeFigureOut">
              <a:rPr lang="en-US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AF8C-8051-49A5-A94C-E266F7079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6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1986-320E-427F-A6EA-D79F24498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5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3019-EDD7-4406-B673-C68B3F837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2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E9D5-C085-4B3A-B8FB-38EBA8909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5582-2CEC-4A64-B77E-91A77772A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01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1" y="1676400"/>
            <a:ext cx="4260669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676400"/>
            <a:ext cx="426937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E09F-4E25-482E-B5B2-43CE59E13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AB9C-2FCD-4969-A3D1-EF12DEF6D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3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1C34-A937-494D-8E92-B5BA569AE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1986-320E-427F-A6EA-D79F24498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2A42-AE50-43E7-AC6F-95B7A920D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C89C-3AD8-443F-82C9-EF476338E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25428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638E9D5-C085-4B3A-B8FB-38EBA89090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EAC5582-2CEC-4A64-B77E-91A77772A1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2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273"/>
            <a:ext cx="8532813" cy="6198054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  <a:latin typeface="Verdana"/>
              <a:ea typeface="MS PGothic" pitchFamily="34" charset="-128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7018"/>
            <a:ext cx="8183562" cy="1049451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679"/>
            <a:ext cx="8183562" cy="41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312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312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312"/>
            <a:ext cx="457200" cy="3656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 defTabSz="914400">
              <a:defRPr/>
            </a:pPr>
            <a:fld id="{2B3E3DCE-75F7-4A1B-8E58-12AD28FF588B}" type="slidenum">
              <a:rPr lang="en-US" altLang="en-US">
                <a:latin typeface="Times New Roman" pitchFamily="18" charset="0"/>
                <a:ea typeface="MS PGothic" pitchFamily="34" charset="-128"/>
                <a:cs typeface="+mn-cs"/>
              </a:rPr>
              <a:pPr defTabSz="914400">
                <a:defRPr/>
              </a:pPr>
              <a:t>‹#›</a:t>
            </a:fld>
            <a:endParaRPr lang="en-US" altLang="en-US" dirty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</a:rPr>
              <a:t>January 5, 2006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542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273"/>
            <a:ext cx="8532813" cy="6198054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  <a:latin typeface="Verdana"/>
              <a:ea typeface="MS PGothic" pitchFamily="34" charset="-128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7018"/>
            <a:ext cx="8183562" cy="1049451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679"/>
            <a:ext cx="8183562" cy="41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312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312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312"/>
            <a:ext cx="457200" cy="3656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 defTabSz="914400">
              <a:defRPr/>
            </a:pPr>
            <a:fld id="{2B3E3DCE-75F7-4A1B-8E58-12AD28FF588B}" type="slidenum">
              <a:rPr lang="en-US" altLang="en-US">
                <a:latin typeface="Times New Roman" pitchFamily="18" charset="0"/>
                <a:ea typeface="MS PGothic" pitchFamily="34" charset="-128"/>
                <a:cs typeface="+mn-cs"/>
              </a:rPr>
              <a:pPr defTabSz="914400">
                <a:defRPr/>
              </a:pPr>
              <a:t>‹#›</a:t>
            </a:fld>
            <a:endParaRPr lang="en-US" altLang="en-US" dirty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273"/>
            <a:ext cx="8532813" cy="6198054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  <a:latin typeface="Verdana"/>
              <a:ea typeface="MS PGothic" pitchFamily="34" charset="-128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7018"/>
            <a:ext cx="8183562" cy="1049451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679"/>
            <a:ext cx="8183562" cy="41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311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311"/>
            <a:ext cx="2286000" cy="36569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311"/>
            <a:ext cx="457200" cy="3656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 defTabSz="914400">
              <a:defRPr/>
            </a:pPr>
            <a:fld id="{2B3E3DCE-75F7-4A1B-8E58-12AD28FF588B}" type="slidenum">
              <a:rPr lang="en-US" altLang="en-US">
                <a:latin typeface="Times New Roman" pitchFamily="18" charset="0"/>
                <a:ea typeface="MS PGothic" pitchFamily="34" charset="-128"/>
                <a:cs typeface="+mn-cs"/>
              </a:rPr>
              <a:pPr defTabSz="914400">
                <a:defRPr/>
              </a:pPr>
              <a:t>‹#›</a:t>
            </a:fld>
            <a:endParaRPr lang="en-US" altLang="en-US" dirty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C2AE01-F77B-9440-81F7-E6F0D8D195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aanews.noaa.gov/stories2007/images/2007hurricaneupdateb.jpg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Seasonal Climate Forecasting</a:t>
            </a:r>
            <a:r>
              <a:rPr lang="en-US" sz="2400" smtClean="0"/>
              <a:t>: </a:t>
            </a:r>
            <a:r>
              <a:rPr lang="en-US" sz="2400" smtClean="0"/>
              <a:t>Background, </a:t>
            </a:r>
            <a:r>
              <a:rPr lang="en-US" sz="2400" dirty="0" smtClean="0"/>
              <a:t>Current State, and Prospects for Future Improvement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David DeWitt (with contributions from CPC Staff)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3377" y="70558"/>
            <a:ext cx="765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Long-Range Forecast Skill through Averaging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Figure from Mike Tippett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(Tippett et al., 2015 “Extended Range forecasts of areal averaged Saudi Arabia rainfall”)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33" name="Picture 9" descr="C:\Users\Michelle.LHeureux\Documents\spr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50946" b="50000"/>
          <a:stretch/>
        </p:blipFill>
        <p:spPr bwMode="auto">
          <a:xfrm>
            <a:off x="2463800" y="2231571"/>
            <a:ext cx="41543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1" y="1487269"/>
            <a:ext cx="1905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Length of Time Average (in days)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96001" y="2133600"/>
            <a:ext cx="1066800" cy="700759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685800"/>
            <a:ext cx="899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At longer leads, there is generally more skill using 30 day average than using 1 day average.  </a:t>
            </a: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24944" y="38539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Correlation (Spearman’s)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0428" y="1752600"/>
            <a:ext cx="36793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u="sng" dirty="0" smtClean="0">
                <a:solidFill>
                  <a:prstClr val="black"/>
                </a:solidFill>
                <a:latin typeface="Calibri"/>
                <a:cs typeface="+mn-cs"/>
              </a:rPr>
              <a:t>CFSv2 model prediction of Saudi Arabian rainfall anomalies</a:t>
            </a:r>
            <a:endParaRPr lang="en-US" sz="1600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1" y="2590800"/>
            <a:ext cx="0" cy="2971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2286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Good Skill</a:t>
            </a:r>
            <a:endParaRPr lang="en-US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2300" y="5334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Poor Skill</a:t>
            </a:r>
            <a:endParaRPr lang="en-US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0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0"/>
          <p:cNvSpPr>
            <a:spLocks noChangeArrowheads="1"/>
          </p:cNvSpPr>
          <p:nvPr/>
        </p:nvSpPr>
        <p:spPr bwMode="auto">
          <a:xfrm>
            <a:off x="71438" y="76200"/>
            <a:ext cx="1295400" cy="1308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771526" y="76204"/>
            <a:ext cx="7610475" cy="347663"/>
          </a:xfrm>
          <a:prstGeom prst="rect">
            <a:avLst/>
          </a:prstGeom>
          <a:solidFill>
            <a:srgbClr val="6C9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91430" rIns="91430" bIns="9143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215A9F"/>
                </a:solidFill>
                <a:latin typeface="Trebuchet MS" pitchFamily="34" charset="0"/>
              </a:rPr>
              <a:t>N A T I O N A L   O C E A N I C   A N D   A T M O S P H E R I C   A D M I N I S T R A T I O N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771526" y="457200"/>
            <a:ext cx="7686675" cy="914400"/>
          </a:xfrm>
          <a:prstGeom prst="rect">
            <a:avLst/>
          </a:prstGeom>
          <a:solidFill>
            <a:srgbClr val="215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2" tIns="73144" rIns="36572" bIns="36572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grpSp>
        <p:nvGrpSpPr>
          <p:cNvPr id="8197" name="Group 16"/>
          <p:cNvGrpSpPr>
            <a:grpSpLocks/>
          </p:cNvGrpSpPr>
          <p:nvPr/>
        </p:nvGrpSpPr>
        <p:grpSpPr bwMode="auto">
          <a:xfrm>
            <a:off x="7758113" y="76200"/>
            <a:ext cx="1314450" cy="1314450"/>
            <a:chOff x="72" y="84"/>
            <a:chExt cx="828" cy="828"/>
          </a:xfrm>
        </p:grpSpPr>
        <p:sp>
          <p:nvSpPr>
            <p:cNvPr id="8204" name="Oval 14"/>
            <p:cNvSpPr>
              <a:spLocks noChangeAspect="1" noChangeArrowheads="1"/>
            </p:cNvSpPr>
            <p:nvPr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>
                <a:solidFill>
                  <a:srgbClr val="000000"/>
                </a:solidFill>
              </a:endParaRPr>
            </a:p>
          </p:txBody>
        </p:sp>
        <p:pic>
          <p:nvPicPr>
            <p:cNvPr id="8205" name="Picture 11" descr="NOAA seal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87313" y="82553"/>
            <a:ext cx="1295400" cy="1298575"/>
            <a:chOff x="4560" y="3448"/>
            <a:chExt cx="541" cy="536"/>
          </a:xfrm>
        </p:grpSpPr>
        <p:sp>
          <p:nvSpPr>
            <p:cNvPr id="8202" name="Oval 11"/>
            <p:cNvSpPr>
              <a:spLocks noChangeArrowheads="1"/>
            </p:cNvSpPr>
            <p:nvPr/>
          </p:nvSpPr>
          <p:spPr bwMode="auto">
            <a:xfrm>
              <a:off x="4560" y="3448"/>
              <a:ext cx="541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>
                <a:solidFill>
                  <a:srgbClr val="000000"/>
                </a:solidFill>
              </a:endParaRPr>
            </a:p>
          </p:txBody>
        </p:sp>
        <p:pic>
          <p:nvPicPr>
            <p:cNvPr id="820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3460"/>
              <a:ext cx="52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Calibri" pitchFamily="34" charset="0"/>
              </a:rPr>
              <a:t>Where does seasonal predictability </a:t>
            </a:r>
            <a:br>
              <a:rPr lang="en-US" altLang="en-U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Calibri" pitchFamily="34" charset="0"/>
              </a:rPr>
              <a:t>over the US come from?</a:t>
            </a:r>
            <a:endParaRPr lang="en-US" altLang="en-US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5800" y="656907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EE669D-FC50-4E38-8595-2CED93892499}" type="slidenum">
              <a:rPr lang="en-US" altLang="en-US" sz="14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>
              <a:latin typeface="Times New Roman" pitchFamily="18" charset="0"/>
            </a:endParaRPr>
          </a:p>
        </p:txBody>
      </p:sp>
      <p:sp>
        <p:nvSpPr>
          <p:cNvPr id="56329" name="Rectangle 16"/>
          <p:cNvSpPr>
            <a:spLocks noChangeArrowheads="1"/>
          </p:cNvSpPr>
          <p:nvPr/>
        </p:nvSpPr>
        <p:spPr bwMode="auto">
          <a:xfrm>
            <a:off x="762000" y="1752603"/>
            <a:ext cx="746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Persistent or recurring atmospheric circulation patterns associated  with anomalies in </a:t>
            </a:r>
          </a:p>
          <a:p>
            <a:pPr marL="800100" lvl="1" indent="-342900" algn="l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nitial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state of the climate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system 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800100" lvl="1" indent="-342900" algn="l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oundary conditions</a:t>
            </a:r>
          </a:p>
          <a:p>
            <a:pPr marL="1257300" lvl="2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SST (El-Nino/La Nina is dominant signal) but other modes of SST variability also contribute but are less predictable (western Pacific?)</a:t>
            </a:r>
          </a:p>
          <a:p>
            <a:pPr marL="1257300" lvl="2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Soil moisture</a:t>
            </a:r>
          </a:p>
          <a:p>
            <a:pPr marL="1257300" lvl="2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Sea ice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Major modes of variability including MJO, 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NAO,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PNA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Decadal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variability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144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Irregular cycle (every 2-7 years) of warm (</a:t>
            </a:r>
            <a:r>
              <a:rPr lang="en-US" sz="2000" b="1" u="sng" dirty="0" smtClean="0">
                <a:solidFill>
                  <a:srgbClr val="FF0000"/>
                </a:solidFill>
                <a:latin typeface="Calibri"/>
                <a:cs typeface="+mn-cs"/>
              </a:rPr>
              <a:t>El Niño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) or cold (</a:t>
            </a:r>
            <a:r>
              <a:rPr lang="en-US" sz="2000" b="1" u="sng" dirty="0" smtClean="0">
                <a:solidFill>
                  <a:srgbClr val="3366FF"/>
                </a:solidFill>
                <a:latin typeface="Calibri"/>
                <a:cs typeface="+mn-cs"/>
              </a:rPr>
              <a:t>La Niña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) conditions in the tropical Pacific Ocean.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Ocean changes occur alongside changes in the tropical atmosphere circulation &amp; rainfall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On average, events last 9-12 months (La Niña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can persist longer) and peak in strength during N. Hemisphere winter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Is a useful </a:t>
            </a:r>
            <a:r>
              <a:rPr lang="en-US" sz="2000" b="1" u="sng" dirty="0" smtClean="0">
                <a:solidFill>
                  <a:prstClr val="black"/>
                </a:solidFill>
                <a:latin typeface="Calibri"/>
                <a:cs typeface="+mn-cs"/>
              </a:rPr>
              <a:t>predictor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because it often forms earlier in the year and peaks in the winter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0"/>
            <a:ext cx="845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What is the El Niño-Southern Oscillation (ENSO)?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90599"/>
            <a:ext cx="4038600" cy="50648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5400" y="736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Normal Tropical Pacific (ENSO Neutral)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200" y="34671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Warm Tropical Pacific (El Niño)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73914"/>
            <a:ext cx="8686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Accurate prediction of El-Nino is a necessary but not sufficient condition for seasonal prediction of precipitation and temperature over the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0"/>
            <a:ext cx="845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Influence of El Niño on Global Precipitation Anomalies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844"/>
            <a:ext cx="9144000" cy="583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4008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Map by the IRI/Columbia University </a:t>
            </a: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197025"/>
            <a:ext cx="394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(while not perfect, the colors can be reversed to indicate the impacts for La Niña)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3232"/>
            <a:ext cx="9144000" cy="13896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6576"/>
            <a:ext cx="8458200" cy="89807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El Niño changes the odds for certain impacts.  </a:t>
            </a:r>
            <a:b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The % shift tends to be larger for stronger El Niño events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633358"/>
            <a:ext cx="8991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… but, impacts are never guaranteed in seasonal climate prediction because there are unpredictable elements that influence the result.</a:t>
            </a:r>
          </a:p>
        </p:txBody>
      </p:sp>
      <p:pic>
        <p:nvPicPr>
          <p:cNvPr id="19461" name="Picture 2" descr="Example of precipitation ch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7" y="1544411"/>
            <a:ext cx="6746875" cy="408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177927" y="1175318"/>
            <a:ext cx="6746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Trebuchet MS" pitchFamily="34" charset="0"/>
                <a:cs typeface="+mn-cs"/>
              </a:rPr>
              <a:t>Idealized Example of Change in Odds of Seasonal Precipitation due to El Nino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9" y="1190466"/>
            <a:ext cx="4538601" cy="27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5313" y="12292"/>
            <a:ext cx="683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Comparison of  Forecast Skill by Field and Lead </a:t>
            </a:r>
            <a:r>
              <a:rPr lang="en-US" sz="4000" b="1" u="sng" dirty="0" smtClean="0">
                <a:solidFill>
                  <a:schemeClr val="bg1"/>
                </a:solidFill>
              </a:rPr>
              <a:t>looks – T/P RPSS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4272" y="685805"/>
            <a:ext cx="237913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Temperature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3" y="685805"/>
            <a:ext cx="2328333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Precipitation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064"/>
            <a:ext cx="4572000" cy="27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5664"/>
            <a:ext cx="4572001" cy="27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9" y="4080208"/>
            <a:ext cx="4548187" cy="27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631096" y="3339549"/>
            <a:ext cx="1736034" cy="26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70853" y="2733380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Skill Temp &gt; Prec for Same Lead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859" y="5685186"/>
            <a:ext cx="139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For Same Field Skill Decreases with Lead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69704" y="3366052"/>
            <a:ext cx="1351722" cy="231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5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1" y="-9334"/>
            <a:ext cx="856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prstClr val="black"/>
                </a:solidFill>
                <a:latin typeface="Calibri"/>
                <a:cs typeface="+mn-cs"/>
              </a:rPr>
              <a:t>Seasonal  Forecast Skill (1995 to 2014) All Seasons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u="sng" dirty="0" smtClean="0">
                <a:solidFill>
                  <a:prstClr val="black"/>
                </a:solidFill>
                <a:latin typeface="Calibri"/>
                <a:cs typeface="+mn-cs"/>
              </a:rPr>
              <a:t>First Lead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0" y="1524000"/>
            <a:ext cx="43487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1524000"/>
            <a:ext cx="421571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139" y="1001486"/>
            <a:ext cx="34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Temperature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570" y="1026495"/>
            <a:ext cx="377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Precipitation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Generation of Seasonal Forecasts at CPC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199"/>
            <a:ext cx="5486400" cy="5104109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endParaRPr lang="en-US" altLang="en-US" sz="1600" b="1" dirty="0">
              <a:solidFill>
                <a:schemeClr val="accent2"/>
              </a:solidFill>
            </a:endParaRPr>
          </a:p>
          <a:p>
            <a:pPr marL="5715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Human </a:t>
            </a:r>
            <a:r>
              <a:rPr lang="en-US" altLang="en-US" sz="2400" b="1" dirty="0">
                <a:solidFill>
                  <a:srgbClr val="FF0000"/>
                </a:solidFill>
              </a:rPr>
              <a:t>Forecasters Use Various Tools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To </a:t>
            </a:r>
            <a:r>
              <a:rPr lang="en-US" altLang="en-US" sz="2400" b="1" dirty="0">
                <a:solidFill>
                  <a:srgbClr val="FF0000"/>
                </a:solidFill>
              </a:rPr>
              <a:t>Develop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Seasonal Predictions: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</a:rPr>
              <a:t>Dynamical Models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2000" b="1" dirty="0">
                <a:solidFill>
                  <a:schemeClr val="accent2"/>
                </a:solidFill>
              </a:rPr>
              <a:t> Statistical Models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2000" b="1" dirty="0">
                <a:solidFill>
                  <a:schemeClr val="accent2"/>
                </a:solidFill>
              </a:rPr>
              <a:t> Historical Analogs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2000" b="1" dirty="0">
                <a:solidFill>
                  <a:schemeClr val="accent2"/>
                </a:solidFill>
              </a:rPr>
              <a:t> Historical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Composites</a:t>
            </a:r>
          </a:p>
          <a:p>
            <a:pPr marL="457200" lvl="1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Goal is to leverage complementary skill 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between the tools.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endParaRPr lang="en-US" altLang="en-US" sz="20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Ultimately, skill of seasonal forecast depends on skill of tools made available to the forecaster.</a:t>
            </a: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304800" y="1100138"/>
            <a:ext cx="548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858000" y="5908675"/>
            <a:ext cx="1841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1219200" y="10668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86" y="1968286"/>
            <a:ext cx="3394128" cy="46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r>
              <a:rPr lang="en-US" altLang="en-US" sz="2400" dirty="0" smtClean="0"/>
              <a:t>ACC (1982-2010) of Lead 1 T2M Forecast for JAS from CFS and CA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6" y="1587503"/>
            <a:ext cx="4168238" cy="44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1" y="1698170"/>
            <a:ext cx="4429496" cy="49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748" y="6020792"/>
            <a:ext cx="42751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and Dynamical Models Can Have Complementary Regions of Skill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131" y="1698170"/>
            <a:ext cx="97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242" y="1698170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244442" y="3372592"/>
            <a:ext cx="2363191" cy="2529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07633" y="3099460"/>
            <a:ext cx="2030679" cy="2802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://www.cpc.ncep.noaa.gov/products/NMME/current/images/skill_CFSv2_ensemble_prate_us_seas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2144378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3" y="1676400"/>
            <a:ext cx="7965141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Background on Climate Prediction Center (CPC)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Difference between Weather and Climate Forecasts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Sources of Seasonal Prediction Skill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Generation of Seasonal Forecasts at CPC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CPC Winter Forecast for DJF 2015-2016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Priorities for Improving Seasonal Forecast Skill in Future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69557" y="78241"/>
            <a:ext cx="575106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Trebuchet MS" pitchFamily="34" charset="0"/>
                <a:cs typeface="+mn-cs"/>
              </a:rPr>
              <a:t>December 2015 – February 2016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Trebuchet MS" pitchFamily="34" charset="0"/>
                <a:cs typeface="+mn-cs"/>
              </a:rPr>
              <a:t>Temperature Outlook</a:t>
            </a:r>
          </a:p>
        </p:txBody>
      </p:sp>
      <p:pic>
        <p:nvPicPr>
          <p:cNvPr id="20483" name="Picture 1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9" y="1221241"/>
            <a:ext cx="6548437" cy="55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646238" y="2939144"/>
            <a:ext cx="129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 smtClean="0">
                <a:solidFill>
                  <a:prstClr val="black"/>
                </a:solidFill>
                <a:latin typeface="Trebuchet MS" pitchFamily="34" charset="0"/>
              </a:rPr>
              <a:t>E. Montana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Trebuchet MS" pitchFamily="34" charset="0"/>
              </a:rPr>
              <a:t>Below</a:t>
            </a: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: </a:t>
            </a:r>
            <a:r>
              <a:rPr lang="en-US" altLang="en-US" sz="1400" dirty="0" smtClean="0">
                <a:solidFill>
                  <a:srgbClr val="0070C0"/>
                </a:solidFill>
                <a:latin typeface="Trebuchet MS" pitchFamily="34" charset="0"/>
              </a:rPr>
              <a:t>16%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Near: 33%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Trebuchet MS" pitchFamily="34" charset="0"/>
              </a:rPr>
              <a:t>Above</a:t>
            </a: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: </a:t>
            </a:r>
            <a:r>
              <a:rPr lang="en-US" altLang="en-US" sz="1400" dirty="0" smtClean="0">
                <a:solidFill>
                  <a:srgbClr val="FF0000"/>
                </a:solidFill>
                <a:latin typeface="Trebuchet MS" pitchFamily="34" charset="0"/>
              </a:rPr>
              <a:t>51%</a:t>
            </a:r>
          </a:p>
        </p:txBody>
      </p:sp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584" y="3600791"/>
            <a:ext cx="1749425" cy="7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752600" y="4327076"/>
            <a:ext cx="1189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 smtClean="0">
                <a:solidFill>
                  <a:prstClr val="black"/>
                </a:solidFill>
                <a:latin typeface="Trebuchet MS" pitchFamily="34" charset="0"/>
              </a:rPr>
              <a:t>S. Texas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Trebuchet MS" pitchFamily="34" charset="0"/>
              </a:rPr>
              <a:t>Below: 42%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Near: 33%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Trebuchet MS" pitchFamily="34" charset="0"/>
              </a:rPr>
              <a:t>Above: 25%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22575" y="4980214"/>
            <a:ext cx="2197100" cy="979714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324600" y="1796144"/>
            <a:ext cx="13716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 smtClean="0">
                <a:solidFill>
                  <a:prstClr val="black"/>
                </a:solidFill>
                <a:latin typeface="Trebuchet MS" pitchFamily="34" charset="0"/>
              </a:rPr>
              <a:t>N. New York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Trebuchet MS" pitchFamily="34" charset="0"/>
              </a:rPr>
              <a:t>Below: 22%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Near: 33%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Trebuchet MS" pitchFamily="34" charset="0"/>
              </a:rPr>
              <a:t>Above: 45%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77000" y="2818380"/>
            <a:ext cx="304800" cy="1345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6781806" y="5551718"/>
            <a:ext cx="1285875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 smtClean="0">
                <a:solidFill>
                  <a:prstClr val="black"/>
                </a:solidFill>
                <a:latin typeface="Trebuchet MS" pitchFamily="34" charset="0"/>
              </a:rPr>
              <a:t>C. Tennessee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Trebuchet MS" pitchFamily="34" charset="0"/>
              </a:rPr>
              <a:t>Below: 33%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Trebuchet MS" pitchFamily="34" charset="0"/>
              </a:rPr>
              <a:t>Near: 33%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Trebuchet MS" pitchFamily="34" charset="0"/>
              </a:rPr>
              <a:t>Above: 33%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43600" y="5143501"/>
            <a:ext cx="838200" cy="6531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295400" y="209210"/>
            <a:ext cx="7315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prstClr val="black"/>
                </a:solidFill>
                <a:latin typeface="Trebuchet MS" pitchFamily="34" charset="0"/>
                <a:cs typeface="+mn-cs"/>
              </a:rPr>
              <a:t>December 2015 – February 2016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prstClr val="black"/>
                </a:solidFill>
                <a:latin typeface="Trebuchet MS" pitchFamily="34" charset="0"/>
                <a:cs typeface="+mn-cs"/>
              </a:rPr>
              <a:t>Precipitation Outlook</a:t>
            </a:r>
          </a:p>
        </p:txBody>
      </p:sp>
      <p:pic>
        <p:nvPicPr>
          <p:cNvPr id="21507" name="Picture 1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4" y="1364120"/>
            <a:ext cx="7462837" cy="54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694217"/>
            <a:ext cx="1447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W. Montana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F07F09">
                    <a:lumMod val="75000"/>
                  </a:srgbClr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Below: 55%</a:t>
            </a:r>
          </a:p>
          <a:p>
            <a:pPr defTabSz="914400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Near: 33%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Above: 12%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3206187"/>
            <a:ext cx="1676400" cy="1039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5400" y="4245432"/>
            <a:ext cx="1447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S. California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F07F09">
                    <a:lumMod val="75000"/>
                  </a:srgbClr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Below: 5%</a:t>
            </a:r>
          </a:p>
          <a:p>
            <a:pPr defTabSz="914400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Near: 33%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Above: 62%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757398"/>
            <a:ext cx="685800" cy="510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11888" y="2286000"/>
            <a:ext cx="1600200" cy="9541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N. New York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F07F09">
                    <a:lumMod val="75000"/>
                  </a:srgbClr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Below: 33%</a:t>
            </a:r>
          </a:p>
          <a:p>
            <a:pPr defTabSz="914400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Near: 33%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Above: 33%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81800" y="3308237"/>
            <a:ext cx="0" cy="937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0900" y="4757399"/>
            <a:ext cx="12573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C. Florida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F07F09">
                    <a:lumMod val="75000"/>
                  </a:srgbClr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Below: 3%</a:t>
            </a:r>
          </a:p>
          <a:p>
            <a:pPr defTabSz="914400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Near: 23%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MS PGothic" pitchFamily="34" charset="-128"/>
                <a:cs typeface="Arial" panose="020B0604020202020204" pitchFamily="34" charset="0"/>
              </a:rPr>
              <a:t>Above: 74%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934200" y="5234453"/>
            <a:ext cx="266700" cy="5451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National Academy Assessment of State of Interaseasonal to Interannual Climate Prediction and Predictability (2010)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76400"/>
            <a:ext cx="7965141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Main Conclusions for Improving Short-Term Climate Forecasts: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are no “</a:t>
            </a:r>
            <a:r>
              <a:rPr lang="en-US" dirty="0" smtClean="0">
                <a:solidFill>
                  <a:srgbClr val="0070C0"/>
                </a:solidFill>
              </a:rPr>
              <a:t>silver bullets</a:t>
            </a:r>
            <a:r>
              <a:rPr lang="en-US" dirty="0">
                <a:solidFill>
                  <a:srgbClr val="0070C0"/>
                </a:solidFill>
              </a:rPr>
              <a:t>;” there is no single action that will lead to a revolutionary leap forward in </a:t>
            </a:r>
            <a:r>
              <a:rPr lang="en-US" dirty="0" smtClean="0">
                <a:solidFill>
                  <a:srgbClr val="0070C0"/>
                </a:solidFill>
              </a:rPr>
              <a:t>ISI predictions.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Incremental increases </a:t>
            </a:r>
            <a:r>
              <a:rPr lang="en-US" dirty="0">
                <a:solidFill>
                  <a:srgbClr val="0070C0"/>
                </a:solidFill>
              </a:rPr>
              <a:t>in ISI forecasting quality are to be expected as the building blocks of ISI </a:t>
            </a:r>
            <a:r>
              <a:rPr lang="en-US" dirty="0" smtClean="0">
                <a:solidFill>
                  <a:srgbClr val="0070C0"/>
                </a:solidFill>
              </a:rPr>
              <a:t>forecasts are improved and we increase knowledge of sources of predictability.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6D21291D-4209-4701-B810-21959C8B8B4C}" type="slidenum">
              <a:rPr lang="en-US" altLang="en-US" sz="1400" smtClean="0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366" y="250825"/>
            <a:ext cx="6602278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Challenge 1: 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Understanding Processes  Controlling Organization of Tropical Convection</a:t>
            </a:r>
          </a:p>
        </p:txBody>
      </p:sp>
      <p:sp>
        <p:nvSpPr>
          <p:cNvPr id="27653" name="Text Box 25"/>
          <p:cNvSpPr txBox="1">
            <a:spLocks noChangeArrowheads="1"/>
          </p:cNvSpPr>
          <p:nvPr/>
        </p:nvSpPr>
        <p:spPr bwMode="auto">
          <a:xfrm>
            <a:off x="519113" y="1600200"/>
            <a:ext cx="425608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A pervasive weakness of weather and climate models.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Studies suggest that beyond 10 days, variations in tropical heating are a (the) major source of predictability, including weather events.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Tropical climate biases often appear very early in model integrations.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27654" name="Picture 24" descr="g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789113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539A283F-4787-44A3-AA49-82301B6E14C0}" type="slidenum">
              <a:rPr lang="en-US" altLang="en-US" sz="1400" smtClean="0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50825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Challenge 2: 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Improve Understanding and Prediction 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Tropical – Extratropical Interactions</a:t>
            </a:r>
          </a:p>
        </p:txBody>
      </p:sp>
      <p:pic>
        <p:nvPicPr>
          <p:cNvPr id="28677" name="Picture 5" descr="satpic1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98625"/>
            <a:ext cx="35877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rand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888" y="1666875"/>
            <a:ext cx="3675062" cy="4756150"/>
          </a:xfrm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39775" y="4184650"/>
            <a:ext cx="3643313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Improve understanding and  </a:t>
            </a:r>
            <a:r>
              <a:rPr lang="en-US" altLang="en-US" sz="1800" dirty="0">
                <a:solidFill>
                  <a:srgbClr val="000000"/>
                </a:solidFill>
              </a:rPr>
              <a:t>prediction of: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 Madden-Julian Oscillation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 “Atmospheric Rivers”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 “Pineapple Express”  events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 Blocking and  Storm Tracks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 Impacts: West Coast floods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4630738" y="6259513"/>
            <a:ext cx="406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California floods &amp; “Atmospheric Rivers” (Bao et al 06)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0E32FD42-E106-486F-A984-7961639EC97A}" type="slidenum">
              <a:rPr lang="en-US" altLang="en-US" sz="1400" smtClean="0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363" y="250825"/>
            <a:ext cx="6664271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Challenge 3: 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Increase Understanding and Exploit Sources of Predictability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360738" y="2212975"/>
            <a:ext cx="2832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Key sources that link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climate to weather: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 t="10169" b="25121"/>
          <a:stretch>
            <a:fillRect/>
          </a:stretch>
        </p:blipFill>
        <p:spPr bwMode="auto">
          <a:xfrm>
            <a:off x="550863" y="1755775"/>
            <a:ext cx="2424112" cy="17272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304800" y="3541713"/>
            <a:ext cx="3157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Stratosphere – Troposphere Interactions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1109663" y="2155825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Sudden Warming</a:t>
            </a:r>
          </a:p>
        </p:txBody>
      </p:sp>
      <p:cxnSp>
        <p:nvCxnSpPr>
          <p:cNvPr id="29705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1350169" y="2786857"/>
            <a:ext cx="477837" cy="444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4106863"/>
            <a:ext cx="2362200" cy="16637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29707" name="TextBox 15"/>
          <p:cNvSpPr txBox="1">
            <a:spLocks noChangeArrowheads="1"/>
          </p:cNvSpPr>
          <p:nvPr/>
        </p:nvSpPr>
        <p:spPr bwMode="auto">
          <a:xfrm>
            <a:off x="398463" y="5842000"/>
            <a:ext cx="256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Ocean-Atmosphere Interactions;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Role of sea-surface temperature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119" y="1668463"/>
            <a:ext cx="1541825" cy="1839912"/>
          </a:xfrm>
          <a:prstGeom prst="rect">
            <a:avLst/>
          </a:prstGeom>
          <a:noFill/>
          <a:ln w="9525" algn="ctr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4063" y="4171950"/>
            <a:ext cx="2652712" cy="16129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/>
          <a:srcRect t="13613"/>
          <a:stretch>
            <a:fillRect/>
          </a:stretch>
        </p:blipFill>
        <p:spPr bwMode="auto">
          <a:xfrm>
            <a:off x="6310313" y="4194175"/>
            <a:ext cx="2276475" cy="1597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29711" name="TextBox 19"/>
          <p:cNvSpPr txBox="1">
            <a:spLocks noChangeArrowheads="1"/>
          </p:cNvSpPr>
          <p:nvPr/>
        </p:nvSpPr>
        <p:spPr bwMode="auto">
          <a:xfrm>
            <a:off x="6589713" y="3548063"/>
            <a:ext cx="2351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srgbClr val="3333CC"/>
                </a:solidFill>
              </a:rPr>
              <a:t>Arctic Sea ice</a:t>
            </a:r>
            <a:endParaRPr lang="en-US" altLang="en-US" sz="1200" b="1" i="1" dirty="0">
              <a:solidFill>
                <a:srgbClr val="3333CC"/>
              </a:solidFill>
            </a:endParaRPr>
          </a:p>
        </p:txBody>
      </p:sp>
      <p:cxnSp>
        <p:nvCxnSpPr>
          <p:cNvPr id="29712" name="Straight Arrow Connector 21"/>
          <p:cNvCxnSpPr>
            <a:cxnSpLocks noChangeShapeType="1"/>
          </p:cNvCxnSpPr>
          <p:nvPr/>
        </p:nvCxnSpPr>
        <p:spPr bwMode="auto">
          <a:xfrm rot="5400000">
            <a:off x="4259263" y="3403600"/>
            <a:ext cx="74136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Arrow Connector 27"/>
          <p:cNvCxnSpPr>
            <a:cxnSpLocks noChangeShapeType="1"/>
          </p:cNvCxnSpPr>
          <p:nvPr/>
        </p:nvCxnSpPr>
        <p:spPr bwMode="auto">
          <a:xfrm flipV="1">
            <a:off x="5624513" y="3005138"/>
            <a:ext cx="55880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3033713" y="3040063"/>
            <a:ext cx="601662" cy="79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Arrow Connector 35"/>
          <p:cNvCxnSpPr>
            <a:cxnSpLocks noChangeShapeType="1"/>
          </p:cNvCxnSpPr>
          <p:nvPr/>
        </p:nvCxnSpPr>
        <p:spPr bwMode="auto">
          <a:xfrm rot="10800000" flipV="1">
            <a:off x="3671888" y="3033713"/>
            <a:ext cx="581025" cy="4635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Straight Arrow Connector 37"/>
          <p:cNvCxnSpPr>
            <a:cxnSpLocks noChangeShapeType="1"/>
          </p:cNvCxnSpPr>
          <p:nvPr/>
        </p:nvCxnSpPr>
        <p:spPr bwMode="auto">
          <a:xfrm>
            <a:off x="5108575" y="3019425"/>
            <a:ext cx="538163" cy="4635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7" name="TextBox 40"/>
          <p:cNvSpPr txBox="1">
            <a:spLocks noChangeArrowheads="1"/>
          </p:cNvSpPr>
          <p:nvPr/>
        </p:nvSpPr>
        <p:spPr bwMode="auto">
          <a:xfrm>
            <a:off x="3192463" y="5849938"/>
            <a:ext cx="320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Land -Atmosphere Interactions;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Role of soil  moisture  &amp; land  processes</a:t>
            </a:r>
          </a:p>
        </p:txBody>
      </p:sp>
      <p:sp>
        <p:nvSpPr>
          <p:cNvPr id="29718" name="TextBox 41"/>
          <p:cNvSpPr txBox="1">
            <a:spLocks noChangeArrowheads="1"/>
          </p:cNvSpPr>
          <p:nvPr/>
        </p:nvSpPr>
        <p:spPr bwMode="auto">
          <a:xfrm>
            <a:off x="6683375" y="5856288"/>
            <a:ext cx="186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Long-term Trends 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3333CC"/>
                </a:solidFill>
              </a:rPr>
              <a:t>Climate Variability</a:t>
            </a:r>
          </a:p>
        </p:txBody>
      </p:sp>
      <p:sp>
        <p:nvSpPr>
          <p:cNvPr id="29719" name="TextBox 42"/>
          <p:cNvSpPr txBox="1">
            <a:spLocks noChangeArrowheads="1"/>
          </p:cNvSpPr>
          <p:nvPr/>
        </p:nvSpPr>
        <p:spPr bwMode="auto">
          <a:xfrm>
            <a:off x="3440113" y="6429375"/>
            <a:ext cx="2344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solidFill>
                  <a:srgbClr val="808080"/>
                </a:solidFill>
              </a:rPr>
              <a:t>THE NATIONAL ACADEMIES: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808080"/>
                </a:solidFill>
              </a:rPr>
              <a:t>http://www.nap.edu/catalog/12878.html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12BD469-CB56-4C42-BDAB-8A1FA93D3F47}" type="slidenum">
              <a:rPr lang="en-US" altLang="en-US" sz="1400" smtClean="0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50825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Challenge 4: 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Improve the “Building Blocks”</a:t>
            </a:r>
          </a:p>
        </p:txBody>
      </p:sp>
      <p:pic>
        <p:nvPicPr>
          <p:cNvPr id="30724" name="Picture 4" descr="NW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90525"/>
            <a:ext cx="8667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2" descr="DataAssimilationPlo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8"/>
          <a:stretch>
            <a:fillRect/>
          </a:stretch>
        </p:blipFill>
        <p:spPr bwMode="auto">
          <a:xfrm>
            <a:off x="482600" y="2105025"/>
            <a:ext cx="366553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25"/>
          <p:cNvSpPr>
            <a:spLocks noChangeArrowheads="1"/>
          </p:cNvSpPr>
          <p:nvPr/>
        </p:nvSpPr>
        <p:spPr bwMode="auto">
          <a:xfrm>
            <a:off x="357188" y="1651000"/>
            <a:ext cx="431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Upgrade Data Assimilation Systems</a:t>
            </a:r>
          </a:p>
        </p:txBody>
      </p:sp>
      <p:pic>
        <p:nvPicPr>
          <p:cNvPr id="30727" name="Picture 10" descr="AtmosphericModelSchema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b="28128"/>
          <a:stretch>
            <a:fillRect/>
          </a:stretch>
        </p:blipFill>
        <p:spPr bwMode="auto">
          <a:xfrm>
            <a:off x="5980113" y="2054225"/>
            <a:ext cx="2133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5167313" y="1671638"/>
            <a:ext cx="3629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Identify / correct  model  errors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0729" name="Picture 11" descr="tao_bu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13263"/>
            <a:ext cx="27717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25"/>
          <p:cNvSpPr>
            <a:spLocks noChangeArrowheads="1"/>
          </p:cNvSpPr>
          <p:nvPr/>
        </p:nvSpPr>
        <p:spPr bwMode="auto">
          <a:xfrm>
            <a:off x="422275" y="4097338"/>
            <a:ext cx="397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Enhance Observational Networks</a:t>
            </a:r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5138738" y="4500563"/>
            <a:ext cx="3395662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a typeface="ＭＳ Ｐゴシック" pitchFamily="34" charset="-128"/>
              </a:rPr>
              <a:t>Improvements in models, observational networks, and data assimilation systems lead to improved understanding and more realistic prediction over time.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0732" name="TextBox 42"/>
          <p:cNvSpPr txBox="1">
            <a:spLocks noChangeArrowheads="1"/>
          </p:cNvSpPr>
          <p:nvPr/>
        </p:nvSpPr>
        <p:spPr bwMode="auto">
          <a:xfrm>
            <a:off x="3440113" y="6429375"/>
            <a:ext cx="2344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solidFill>
                  <a:srgbClr val="808080"/>
                </a:solidFill>
              </a:rPr>
              <a:t>THE NATIONAL ACADEMIES: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808080"/>
                </a:solidFill>
              </a:rPr>
              <a:t>http://www.nap.edu/catalog/12878.html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Priorities for Improving Seasonal Forecast Skill:  Understanding and Modeling Sources of Seasonal Predictability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76400"/>
            <a:ext cx="7965141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Madden-Julian Oscillation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Stratosphere-Troposphere Interactions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Ocean-atmosphere </a:t>
            </a:r>
            <a:r>
              <a:rPr lang="en-US" dirty="0">
                <a:solidFill>
                  <a:srgbClr val="0070C0"/>
                </a:solidFill>
              </a:rPr>
              <a:t>coupling (including </a:t>
            </a:r>
            <a:r>
              <a:rPr lang="en-US" dirty="0" smtClean="0">
                <a:solidFill>
                  <a:srgbClr val="0070C0"/>
                </a:solidFill>
              </a:rPr>
              <a:t>ENSO)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North </a:t>
            </a:r>
            <a:r>
              <a:rPr lang="en-US" dirty="0">
                <a:solidFill>
                  <a:srgbClr val="0070C0"/>
                </a:solidFill>
              </a:rPr>
              <a:t>Atlantic Oscillation (NAO)/Arctic Oscillation (</a:t>
            </a:r>
            <a:r>
              <a:rPr lang="en-US" dirty="0" smtClean="0">
                <a:solidFill>
                  <a:srgbClr val="0070C0"/>
                </a:solidFill>
              </a:rPr>
              <a:t>AO)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Land-atmosphere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Polar Sea-Ice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Atmospheric Rivers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Pacific Decadal Oscillation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Role of SST forcing versus internal variability?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Priorities for Improving Seasonal Forecast Skill: Improved </a:t>
            </a:r>
            <a:r>
              <a:rPr lang="en-US" sz="2400" dirty="0" smtClean="0">
                <a:solidFill>
                  <a:srgbClr val="FF0000"/>
                </a:solidFill>
              </a:rPr>
              <a:t>Seasonal Prediction Tools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76400"/>
            <a:ext cx="7965141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Identify cause reduce systematic errors in coupled atmosphere-ocean general circulation models (CGCMS):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Double intertropical convergence zone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Excessively strong equatorial cold tongue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Weak or incoherent intraseasonal variability and associated  teleconnection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Failure to represent multi-scale organization of tropical convection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Poorly represented cloud processes, especially low-level clouds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Increase model resolution to better resolve physical processes and orographic variations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Priorities for Improving Seasonal Forecast Skill: </a:t>
            </a:r>
            <a:r>
              <a:rPr lang="en-US" sz="2400" dirty="0" smtClean="0">
                <a:solidFill>
                  <a:srgbClr val="FF0000"/>
                </a:solidFill>
              </a:rPr>
              <a:t>Improved Seasonal Prediction Tools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676400"/>
            <a:ext cx="7965141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Improved Representation of physical process in CGCMS: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Deep and shallow convection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Planetary boundary layer in the atmosphere and the ocean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Sea 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Soil moisture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Snow cover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Exploration of new statistical techniques and hybrid dynamical-statistical techniques (ensemble post-processing)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Need to ensure rigorous cross-validation to estimate true forecast skill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CPC Mission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422775" y="1139826"/>
            <a:ext cx="312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57200" y="1812929"/>
            <a:ext cx="8153400" cy="1323439"/>
          </a:xfrm>
          <a:prstGeom prst="rect">
            <a:avLst/>
          </a:prstGeom>
          <a:gradFill rotWithShape="1">
            <a:gsLst>
              <a:gs pos="0">
                <a:srgbClr val="000056"/>
              </a:gs>
              <a:gs pos="50000">
                <a:srgbClr val="0000CC"/>
              </a:gs>
              <a:gs pos="100000">
                <a:srgbClr val="00005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FF00"/>
                </a:solidFill>
                <a:cs typeface="Times New Roman" pitchFamily="18" charset="0"/>
              </a:rPr>
              <a:t>Deliver real-time products and information that predict and describe climate variations on timescales from weeks to year(s) thereby promoting effective management of climate risk and a climate-resilient society.</a:t>
            </a:r>
            <a:endParaRPr lang="en-US" altLang="en-US" sz="2000" b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485900" y="1295400"/>
            <a:ext cx="6172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943600" y="3429003"/>
            <a:ext cx="198778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cs typeface="Times New Roman" pitchFamily="18" charset="0"/>
              </a:rPr>
              <a:t>Temperature Outlook</a:t>
            </a:r>
          </a:p>
        </p:txBody>
      </p:sp>
      <p:pic>
        <p:nvPicPr>
          <p:cNvPr id="17415" name="Picture 8" descr="Latest 6 to 10 Day Temperature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3"/>
            <a:ext cx="27432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3238" y="3733800"/>
            <a:ext cx="4449762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1600" kern="0" dirty="0" smtClean="0">
                <a:solidFill>
                  <a:schemeClr val="accent2"/>
                </a:solidFill>
              </a:rPr>
              <a:t>Focus: weeks, months, seasons, years (i.e. </a:t>
            </a:r>
            <a:r>
              <a:rPr lang="en-US" altLang="en-US" sz="1600" u="sng" kern="0" dirty="0" smtClean="0">
                <a:solidFill>
                  <a:srgbClr val="990000"/>
                </a:solidFill>
              </a:rPr>
              <a:t>short term climate</a:t>
            </a:r>
            <a:r>
              <a:rPr lang="en-US" altLang="en-US" sz="1600" kern="0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1600" kern="0" dirty="0" smtClean="0">
                <a:solidFill>
                  <a:schemeClr val="accent2"/>
                </a:solidFill>
              </a:rPr>
              <a:t>Integral to NWS Seamless Suite of Products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1600" kern="0" dirty="0" smtClean="0">
                <a:solidFill>
                  <a:schemeClr val="accent2"/>
                </a:solidFill>
              </a:rPr>
              <a:t>Valuable resource for NOAA’s efforts to deliver climate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local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524000"/>
            <a:ext cx="1744662" cy="1981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Climate Prediction Products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54864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Focus on week-2 to                 seasonal-to-interannual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6-10 Day &amp; 8-14 Day                                 Precipitation &amp; Temperature Outlooks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Day 3-14 Hazards Outlooks                                  (US, Global Tropics)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Monthly &amp; Seasonal                               Precipitation &amp; Temperature Outlooks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Monthly and Seasonal Drought Outlook                                                                                                       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Seasonal Hurricane Outlooks                                                                   (Atlantic and Eastern Pacific)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Monthly ENSO Prediction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Arial" pitchFamily="34" charset="0"/>
              <a:buChar char=""/>
            </a:pPr>
            <a:endParaRPr lang="en-US" altLang="en-US" sz="1600" b="1" dirty="0" smtClean="0">
              <a:solidFill>
                <a:schemeClr val="accent2"/>
              </a:solidFill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942" r="3636" b="8824"/>
          <a:stretch>
            <a:fillRect/>
          </a:stretch>
        </p:blipFill>
        <p:spPr bwMode="auto">
          <a:xfrm>
            <a:off x="5562606" y="4800604"/>
            <a:ext cx="1439863" cy="10334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sdohome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404938" cy="1193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NOAA image of NOAA’s 2007 Atlantic hurricane season update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6" y="4800603"/>
            <a:ext cx="1419225" cy="10636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9"/>
          <a:stretch>
            <a:fillRect/>
          </a:stretch>
        </p:blipFill>
        <p:spPr bwMode="auto">
          <a:xfrm>
            <a:off x="6400800" y="3810004"/>
            <a:ext cx="1411288" cy="12049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304800" y="1100137"/>
            <a:ext cx="548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858005" y="5908678"/>
            <a:ext cx="18473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1219200" y="10668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4" name="AutoShape 15"/>
          <p:cNvSpPr>
            <a:spLocks noChangeArrowheads="1"/>
          </p:cNvSpPr>
          <p:nvPr/>
        </p:nvSpPr>
        <p:spPr bwMode="auto">
          <a:xfrm>
            <a:off x="304800" y="5181600"/>
            <a:ext cx="51054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Human Forecasters Use Various Tools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To Develop Prediction Products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Dynamical Models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Statistical Models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Historical Analogs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Historical Composites</a:t>
            </a:r>
          </a:p>
        </p:txBody>
      </p:sp>
      <p:pic>
        <p:nvPicPr>
          <p:cNvPr id="184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"/>
          <a:stretch>
            <a:fillRect/>
          </a:stretch>
        </p:blipFill>
        <p:spPr bwMode="auto">
          <a:xfrm>
            <a:off x="5386388" y="1371600"/>
            <a:ext cx="1471612" cy="17478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5334000" y="3200403"/>
            <a:ext cx="1460500" cy="1225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Climate Monitoring Products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563403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chemeClr val="accent2"/>
              </a:buClr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Daily and monthly data, time series, and maps for various climate parameters and compilation of data on historical and current atmospheric and oceanic conditions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chemeClr val="accent2"/>
              </a:buClr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Primary modes of climate variability                                  (ENSO, MJO, NAO, PNA, AO,...)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Atmospheric Circulation                                                                  (global troposphere and stratosphere)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chemeClr val="accent2"/>
              </a:buClr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Storm Tracks and Blocking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Monsoons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Oceanic Conditions (global and coastal)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Precipitation and Surface Temperature                              (global and US)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Drought (US, North America; NIDIS)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Climate Reanalysis</a:t>
            </a:r>
          </a:p>
        </p:txBody>
      </p:sp>
      <p:pic>
        <p:nvPicPr>
          <p:cNvPr id="26628" name="Picture 5" descr="sstweek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2" y="1544642"/>
            <a:ext cx="1131887" cy="12207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drmon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6" y="1836738"/>
            <a:ext cx="1135063" cy="9318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r="41245" b="4688"/>
          <a:stretch>
            <a:fillRect/>
          </a:stretch>
        </p:blipFill>
        <p:spPr bwMode="auto">
          <a:xfrm>
            <a:off x="7707319" y="2889252"/>
            <a:ext cx="1131887" cy="1481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8" r="13416"/>
          <a:stretch>
            <a:fillRect/>
          </a:stretch>
        </p:blipFill>
        <p:spPr bwMode="auto">
          <a:xfrm>
            <a:off x="6450017" y="4503741"/>
            <a:ext cx="1158875" cy="9064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n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5377" r="10327" b="10710"/>
          <a:stretch>
            <a:fillRect/>
          </a:stretch>
        </p:blipFill>
        <p:spPr bwMode="auto">
          <a:xfrm>
            <a:off x="6456363" y="2874963"/>
            <a:ext cx="1130300" cy="1514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olra_last30day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3186" b="65706"/>
          <a:stretch>
            <a:fillRect/>
          </a:stretch>
        </p:blipFill>
        <p:spPr bwMode="auto">
          <a:xfrm>
            <a:off x="7713669" y="4514853"/>
            <a:ext cx="1093787" cy="730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219200" y="11430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6635" name="Picture 7" descr="NOAA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7" descr="COMMER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228600"/>
            <a:ext cx="8302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Selected Other Climate Services at CPC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781800" cy="1905000"/>
          </a:xfrm>
          <a:solidFill>
            <a:srgbClr val="006600">
              <a:alpha val="27843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b="1" dirty="0" smtClean="0">
                <a:solidFill>
                  <a:srgbClr val="003399"/>
                </a:solidFill>
              </a:rPr>
              <a:t>Joint Agriculture Weather Facility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000" b="1" i="1" dirty="0" smtClean="0">
                <a:solidFill>
                  <a:srgbClr val="003300"/>
                </a:solidFill>
              </a:rPr>
              <a:t>USDA – DOC partnership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000" b="1" i="1" dirty="0" smtClean="0">
                <a:solidFill>
                  <a:srgbClr val="003300"/>
                </a:solidFill>
              </a:rPr>
              <a:t>Weekly Weather and Crop Bulletin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000" b="1" i="1" dirty="0" smtClean="0">
                <a:solidFill>
                  <a:srgbClr val="003300"/>
                </a:solidFill>
              </a:rPr>
              <a:t>Briefings &amp; Weather Summaries on global weather and crop conditions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44" y="1270000"/>
            <a:ext cx="2128837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7312031" y="3482978"/>
            <a:ext cx="1603375" cy="1851025"/>
            <a:chOff x="3501" y="1711"/>
            <a:chExt cx="1010" cy="1166"/>
          </a:xfrm>
        </p:grpSpPr>
        <p:pic>
          <p:nvPicPr>
            <p:cNvPr id="28680" name="Picture 7" descr="visitors country 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19481" b="4318"/>
            <a:stretch>
              <a:fillRect/>
            </a:stretch>
          </p:blipFill>
          <p:spPr bwMode="auto">
            <a:xfrm>
              <a:off x="3501" y="1955"/>
              <a:ext cx="1008" cy="92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8"/>
            <p:cNvSpPr txBox="1">
              <a:spLocks noChangeArrowheads="1"/>
            </p:cNvSpPr>
            <p:nvPr/>
          </p:nvSpPr>
          <p:spPr bwMode="auto">
            <a:xfrm>
              <a:off x="3502" y="1711"/>
              <a:ext cx="1009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u="sng" dirty="0">
                  <a:cs typeface="Times New Roman" pitchFamily="18" charset="0"/>
                </a:rPr>
                <a:t>Training Coverage in Africa</a:t>
              </a:r>
            </a:p>
          </p:txBody>
        </p:sp>
      </p:grp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9" y="5181601"/>
            <a:ext cx="1201737" cy="1554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57200" y="3429000"/>
            <a:ext cx="6781800" cy="3200400"/>
          </a:xfrm>
          <a:prstGeom prst="rect">
            <a:avLst/>
          </a:prstGeom>
          <a:solidFill>
            <a:srgbClr val="3333CC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001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b="1" dirty="0">
                <a:solidFill>
                  <a:srgbClr val="003399"/>
                </a:solidFill>
              </a:rPr>
              <a:t>CPC International Desks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i="1" dirty="0">
                <a:solidFill>
                  <a:srgbClr val="660066"/>
                </a:solidFill>
              </a:rPr>
              <a:t>African Desk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i="1" dirty="0">
                <a:solidFill>
                  <a:srgbClr val="660066"/>
                </a:solidFill>
              </a:rPr>
              <a:t>Monsoon Forecaster Training Desk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i="1" dirty="0">
                <a:solidFill>
                  <a:srgbClr val="660066"/>
                </a:solidFill>
              </a:rPr>
              <a:t>Activities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dirty="0">
                <a:solidFill>
                  <a:srgbClr val="660066"/>
                </a:solidFill>
              </a:rPr>
              <a:t>Training and Education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dirty="0">
                <a:solidFill>
                  <a:srgbClr val="660066"/>
                </a:solidFill>
              </a:rPr>
              <a:t>Partnerships 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1500" b="1" dirty="0">
                <a:solidFill>
                  <a:srgbClr val="660066"/>
                </a:solidFill>
              </a:rPr>
              <a:t>Products                                                                                     	</a:t>
            </a:r>
            <a:r>
              <a:rPr lang="en-US" altLang="en-US" sz="1500" b="1" i="1" dirty="0">
                <a:solidFill>
                  <a:srgbClr val="660066"/>
                </a:solidFill>
              </a:rPr>
              <a:t>Famine Early Warning System                              	 	Hazards Assessments (Africa, global tropics)                        	Tropical Cyclone Monitoring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altLang="en-US" sz="15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76200"/>
            <a:ext cx="74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Weather vs. Climate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839200" cy="2923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Weather Prediction</a:t>
            </a:r>
            <a:endParaRPr lang="en-US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Information often presented “deterministically.”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Example: tomorrow will be 25°C and mostly sunny.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Sensitive to exact </a:t>
            </a:r>
            <a:r>
              <a:rPr lang="en-US" sz="2000" b="1" u="sng" dirty="0" smtClean="0">
                <a:solidFill>
                  <a:prstClr val="black"/>
                </a:solidFill>
              </a:rPr>
              <a:t>initial condition</a:t>
            </a:r>
            <a:r>
              <a:rPr lang="en-US" sz="2000" b="1" dirty="0" smtClean="0">
                <a:solidFill>
                  <a:prstClr val="black"/>
                </a:solidFill>
              </a:rPr>
              <a:t> of </a:t>
            </a:r>
            <a:r>
              <a:rPr lang="en-US" sz="2000" b="1" dirty="0">
                <a:solidFill>
                  <a:prstClr val="black"/>
                </a:solidFill>
              </a:rPr>
              <a:t>the atmosphere.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Tracking specific storm systems and fluid motions.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Forecast skill out to 7-10 days.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ichelle.LHeureux\Documents\dail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/>
          <a:stretch/>
        </p:blipFill>
        <p:spPr bwMode="auto">
          <a:xfrm>
            <a:off x="2862944" y="3581400"/>
            <a:ext cx="3385456" cy="32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42" y="4495800"/>
            <a:ext cx="278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Calibri"/>
                <a:cs typeface="+mn-cs"/>
              </a:rPr>
              <a:t>Hourly Average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500mb Wind anomalies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(30 April 2015)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- from earth.nullschool.net</a:t>
            </a: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76200"/>
            <a:ext cx="74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Weather vs.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16955"/>
            <a:ext cx="8915400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Climate Prediction</a:t>
            </a:r>
            <a:endParaRPr lang="en-US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Information often presented “probabilistically.”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Example: Next winter there is a 40% chance of above-average temperatures.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Relies on slower-changing </a:t>
            </a:r>
            <a:r>
              <a:rPr lang="en-US" sz="2000" b="1" u="sng" dirty="0" smtClean="0">
                <a:solidFill>
                  <a:prstClr val="black"/>
                </a:solidFill>
              </a:rPr>
              <a:t>boundary forcing,</a:t>
            </a:r>
            <a:r>
              <a:rPr lang="en-US" sz="2000" b="1" dirty="0" smtClean="0">
                <a:solidFill>
                  <a:prstClr val="black"/>
                </a:solidFill>
              </a:rPr>
              <a:t> such as sea surface temperature, soil moisture, sea ice.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Depends on </a:t>
            </a:r>
            <a:r>
              <a:rPr lang="en-US" sz="2000" b="1" i="1" dirty="0">
                <a:solidFill>
                  <a:prstClr val="black"/>
                </a:solidFill>
              </a:rPr>
              <a:t>averaging</a:t>
            </a:r>
            <a:r>
              <a:rPr lang="en-US" sz="2000" b="1" dirty="0">
                <a:solidFill>
                  <a:prstClr val="black"/>
                </a:solidFill>
              </a:rPr>
              <a:t> daily data into weekly, monthly, seasonal means. </a:t>
            </a:r>
            <a:r>
              <a:rPr lang="en-US" sz="2000" b="1" dirty="0" smtClean="0">
                <a:solidFill>
                  <a:prstClr val="black"/>
                </a:solidFill>
              </a:rPr>
              <a:t>  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Forecast skill out to seasons ahead.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Michelle.LHeureux\Documents\hgt_ndj1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b="3726"/>
          <a:stretch/>
        </p:blipFill>
        <p:spPr bwMode="auto">
          <a:xfrm>
            <a:off x="2133600" y="3883588"/>
            <a:ext cx="5029199" cy="29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114800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Calibri"/>
                <a:cs typeface="+mn-cs"/>
              </a:rPr>
              <a:t>Seasonal Average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 500mb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G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eopotential Height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(November 2010- January 2011)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Shading: Anomalies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Contour: Total</a:t>
            </a: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76200"/>
            <a:ext cx="74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alibri"/>
                <a:cs typeface="+mn-cs"/>
              </a:rPr>
              <a:t>Weather vs. Climate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85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In climate, we are more interested in predicting the </a:t>
            </a:r>
            <a:r>
              <a:rPr lang="en-US" sz="2200" b="1" u="sng" dirty="0" smtClean="0">
                <a:solidFill>
                  <a:srgbClr val="0000FF"/>
                </a:solidFill>
                <a:latin typeface="Calibri"/>
                <a:cs typeface="+mn-cs"/>
              </a:rPr>
              <a:t>“anomaly”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or the part of the variability that is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+mn-cs"/>
              </a:rPr>
              <a:t>not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 associated with the seasonal cycle.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" name="Picture 9" descr="tn72314_1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7"/>
          <a:stretch>
            <a:fillRect/>
          </a:stretch>
        </p:blipFill>
        <p:spPr bwMode="auto">
          <a:xfrm>
            <a:off x="152399" y="1676400"/>
            <a:ext cx="53385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86400" y="4495800"/>
            <a:ext cx="3505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Anomaly</a:t>
            </a:r>
            <a:r>
              <a:rPr lang="ja-JP" altLang="en-US" sz="2000" dirty="0">
                <a:solidFill>
                  <a:prstClr val="black"/>
                </a:solidFill>
                <a:latin typeface="Calibri"/>
                <a:cs typeface="+mn-cs"/>
              </a:rPr>
              <a:t>”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or </a:t>
            </a:r>
            <a:r>
              <a:rPr lang="ja-JP" altLang="en-US" sz="2000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Departures</a:t>
            </a:r>
            <a:r>
              <a:rPr lang="ja-JP" altLang="en-US" sz="2000" dirty="0">
                <a:solidFill>
                  <a:prstClr val="black"/>
                </a:solidFill>
                <a:latin typeface="Calibri"/>
                <a:cs typeface="+mn-cs"/>
              </a:rPr>
              <a:t>”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with the seasonal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cycle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removed (shown are 31-day running means).   </a:t>
            </a:r>
          </a:p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Common practice to subtract out 1981-2010 monthly means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62600" y="2568714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Seasonal cycle or Climatology is the smooth black 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878F-435D-4366-9102-66CCFF4AEA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89C3E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89C3E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89C3E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18754</TotalTime>
  <Words>1691</Words>
  <Application>Microsoft Office PowerPoint</Application>
  <PresentationFormat>On-screen Show (4:3)</PresentationFormat>
  <Paragraphs>293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NEP NOAA N Prime Mar 4_3Marupdate</vt:lpstr>
      <vt:lpstr>Aspect</vt:lpstr>
      <vt:lpstr>1_Aspect</vt:lpstr>
      <vt:lpstr>2_Aspect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1_NEP NOAA N Prime Mar 4_3Marupdate</vt:lpstr>
      <vt:lpstr>2_NEP NOAA N Prime Mar 4_3Marupdate</vt:lpstr>
      <vt:lpstr>3_NEP NOAA N Prime Mar 4_3Marupdate</vt:lpstr>
      <vt:lpstr>4_NEP NOAA N Prime Mar 4_3Marupdate</vt:lpstr>
      <vt:lpstr>5_NEP NOAA N Prime Mar 4_3Marupdate</vt:lpstr>
      <vt:lpstr>6_NEP NOAA N Prime Mar 4_3Marupdate</vt:lpstr>
      <vt:lpstr>6_Office Theme</vt:lpstr>
      <vt:lpstr>7_NEP NOAA N Prime Mar 4_3Marupdate</vt:lpstr>
      <vt:lpstr>10_NEP NOAA N Prime Mar 4_3Marupdate</vt:lpstr>
      <vt:lpstr>8_NEP NOAA N Prime Mar 4_3Marupdate</vt:lpstr>
      <vt:lpstr>Seasonal Climate Forecasting: Background, Current State, and Prospects for Future Improvement </vt:lpstr>
      <vt:lpstr>Outline</vt:lpstr>
      <vt:lpstr>CPC Mission</vt:lpstr>
      <vt:lpstr>Climate Prediction Products</vt:lpstr>
      <vt:lpstr>Climate Monitoring Products</vt:lpstr>
      <vt:lpstr>Selected Other Climate Services at CPC</vt:lpstr>
      <vt:lpstr>PowerPoint Presentation</vt:lpstr>
      <vt:lpstr>PowerPoint Presentation</vt:lpstr>
      <vt:lpstr>PowerPoint Presentation</vt:lpstr>
      <vt:lpstr>PowerPoint Presentation</vt:lpstr>
      <vt:lpstr>Where does seasonal predictability  over the US come from?</vt:lpstr>
      <vt:lpstr>PowerPoint Presentation</vt:lpstr>
      <vt:lpstr>PowerPoint Presentation</vt:lpstr>
      <vt:lpstr>El Niño changes the odds for certain impacts.   The % shift tends to be larger for stronger El Niño events  </vt:lpstr>
      <vt:lpstr>PowerPoint Presentation</vt:lpstr>
      <vt:lpstr>PowerPoint Presentation</vt:lpstr>
      <vt:lpstr>Generation of Seasonal Forecasts at CPC</vt:lpstr>
      <vt:lpstr>ACC (1982-2010) of Lead 1 T2M Forecast for JAS from CFS and CA </vt:lpstr>
      <vt:lpstr>PowerPoint Presentation</vt:lpstr>
      <vt:lpstr>PowerPoint Presentation</vt:lpstr>
      <vt:lpstr>PowerPoint Presentation</vt:lpstr>
      <vt:lpstr>National Academy Assessment of State of Interaseasonal to Interannual Climate Prediction and Predictability (2010)</vt:lpstr>
      <vt:lpstr>Challenge 1:  Understanding Processes  Controlling Organization of Tropical Convection</vt:lpstr>
      <vt:lpstr>Challenge 2:  Improve Understanding and Prediction  Tropical – Extratropical Interactions</vt:lpstr>
      <vt:lpstr>Challenge 3:  Increase Understanding and Exploit Sources of Predictability</vt:lpstr>
      <vt:lpstr>Challenge 4:  Improve the “Building Blocks”</vt:lpstr>
      <vt:lpstr>Priorities for Improving Seasonal Forecast Skill:  Understanding and Modeling Sources of Seasonal Predictability</vt:lpstr>
      <vt:lpstr> Priorities for Improving Seasonal Forecast Skill: Improved Seasonal Prediction Tools</vt:lpstr>
      <vt:lpstr>Priorities for Improving Seasonal Forecast Skill: Improved Seasonal Prediction Tools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 Chart</dc:title>
  <dc:creator>Peter Shaffer</dc:creator>
  <cp:lastModifiedBy>David DeWitt</cp:lastModifiedBy>
  <cp:revision>543</cp:revision>
  <cp:lastPrinted>2015-04-30T14:21:34Z</cp:lastPrinted>
  <dcterms:created xsi:type="dcterms:W3CDTF">2012-11-27T21:47:04Z</dcterms:created>
  <dcterms:modified xsi:type="dcterms:W3CDTF">2015-12-14T21:28:45Z</dcterms:modified>
</cp:coreProperties>
</file>