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0" r:id="rId2"/>
    <p:sldMasterId id="2147483688" r:id="rId3"/>
    <p:sldMasterId id="2147483690" r:id="rId4"/>
    <p:sldMasterId id="2147483693" r:id="rId5"/>
  </p:sldMasterIdLst>
  <p:notesMasterIdLst>
    <p:notesMasterId r:id="rId19"/>
  </p:notesMasterIdLst>
  <p:handoutMasterIdLst>
    <p:handoutMasterId r:id="rId20"/>
  </p:handoutMasterIdLst>
  <p:sldIdLst>
    <p:sldId id="298" r:id="rId6"/>
    <p:sldId id="275" r:id="rId7"/>
    <p:sldId id="279" r:id="rId8"/>
    <p:sldId id="288" r:id="rId9"/>
    <p:sldId id="289" r:id="rId10"/>
    <p:sldId id="290" r:id="rId11"/>
    <p:sldId id="291" r:id="rId12"/>
    <p:sldId id="293" r:id="rId13"/>
    <p:sldId id="292" r:id="rId14"/>
    <p:sldId id="282" r:id="rId15"/>
    <p:sldId id="294" r:id="rId16"/>
    <p:sldId id="295" r:id="rId17"/>
    <p:sldId id="296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>
        <p:scale>
          <a:sx n="81" d="100"/>
          <a:sy n="81" d="100"/>
        </p:scale>
        <p:origin x="-123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6" d="100"/>
        <a:sy n="156" d="100"/>
      </p:scale>
      <p:origin x="0" y="4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0A49D-4791-4A64-B34B-8C9726576B56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A952F-9AA1-49BE-A4A9-B3F09425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0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917D070-E9D0-4915-A6E9-C8005B77F653}" type="datetimeFigureOut">
              <a:rPr lang="en-US" smtClean="0"/>
              <a:t>7/19/2016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03E394-0216-43CC-B08D-76A367D2B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4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F19BE2-835F-478F-9F3D-0AF40E905360}" type="datetime1">
              <a:rPr lang="en-US" smtClean="0">
                <a:solidFill>
                  <a:prstClr val="black"/>
                </a:solidFill>
              </a:rPr>
              <a:pPr/>
              <a:t>7/19/2016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19188-D78F-44C0-9908-A9C3C7F3771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0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Which area of requirements is most crucial depends on what happened recently or what is in the forecast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034" indent="-285397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591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227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4863" indent="-228318" defTabSz="914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1499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8135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4772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1408" indent="-228318" defTabSz="914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2BD03F-C959-4E2E-9582-1EBD2A5F87A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5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4F239AF-DDE9-4B79-A601-0BDFBFFE2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6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57DD-FB58-4E9F-AC4A-3CBED88935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4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1480-92C3-4645-A8CF-D0D8191C3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5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8AC-34AE-4F99-A0A0-2E04EE0A53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7782D01-1D25-4BDA-8749-AB28E140EA1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8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A8D-7D55-455A-B441-87176A4A05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04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1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0027-D287-45A7-8F8C-DC922794D2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9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82AB-FA05-4DFA-BCD9-7DEB24493A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3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0CA2-C960-4FE5-BF98-732CF1BE33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5BDE-28FD-42BD-BA93-902A2870C1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8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47C4-C6E6-454C-A589-0880E47724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33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F2F4-5B32-4CB8-88A7-5A1A68D163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2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12FB-640D-4E75-B6B6-075D80E94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97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5158-14DB-4B46-A648-647FD39FF3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43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A14A-A8A2-4C13-BCAF-7C32C485CA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08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EACA-0D2F-44F1-9086-B812B1503E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1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369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98348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919F3282-E087-470D-9546-EFAEC0DC81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3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95A3-2A62-449D-A0A3-F9DA0BB87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6377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0C98-956C-4EB4-B5F8-1B6619FD4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52882"/>
      </p:ext>
    </p:extLst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20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1FA81-1B85-4A48-B4C0-1958B3871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8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4F239AF-DDE9-4B79-A601-0BDFBFFE2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12FB-640D-4E75-B6B6-075D80E94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3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1FA81-1B85-4A48-B4C0-1958B3871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7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latin typeface="Franklin Gothic Medium Cond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1EDBE49-0357-456C-BFD9-64E089FB9432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Dept of Commerce Se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OA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533400" y="6589713"/>
            <a:ext cx="201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FFFFCC"/>
                </a:solidFill>
              </a:rPr>
              <a:t>National Weather Service	</a:t>
            </a:r>
          </a:p>
        </p:txBody>
      </p:sp>
      <p:pic>
        <p:nvPicPr>
          <p:cNvPr id="1034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88" y="-88900"/>
            <a:ext cx="233362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91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rgbClr val="083763"/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eaLnBrk="0" fontAlgn="base" hangingPunct="0">
        <a:spcBef>
          <a:spcPct val="5000"/>
        </a:spcBef>
        <a:spcAft>
          <a:spcPct val="0"/>
        </a:spcAft>
        <a:buBlip>
          <a:blip r:embed="rId11"/>
        </a:buBlip>
        <a:defRPr sz="2000">
          <a:solidFill>
            <a:srgbClr val="083763"/>
          </a:solidFill>
          <a:latin typeface="Franklin Gothic Medium Cond" pitchFamily="34" charset="0"/>
        </a:defRPr>
      </a:lvl2pPr>
      <a:lvl3pPr marL="914400" indent="-228600" algn="l" rtl="0" eaLnBrk="0" fontAlgn="base" hangingPunct="0">
        <a:spcBef>
          <a:spcPct val="5000"/>
        </a:spcBef>
        <a:spcAft>
          <a:spcPct val="0"/>
        </a:spcAft>
        <a:buBlip>
          <a:blip r:embed="rId12"/>
        </a:buBlip>
        <a:defRPr>
          <a:solidFill>
            <a:srgbClr val="083763"/>
          </a:solidFill>
          <a:latin typeface="Franklin Gothic Medium Cond" pitchFamily="34" charset="0"/>
        </a:defRPr>
      </a:lvl3pPr>
      <a:lvl4pPr marL="1257300" indent="-228600" algn="l" rtl="0" eaLnBrk="0" fontAlgn="base" hangingPunct="0">
        <a:spcBef>
          <a:spcPct val="5000"/>
        </a:spcBef>
        <a:spcAft>
          <a:spcPct val="0"/>
        </a:spcAft>
        <a:buBlip>
          <a:blip r:embed="rId13"/>
        </a:buBlip>
        <a:defRPr sz="1600">
          <a:solidFill>
            <a:srgbClr val="083763"/>
          </a:solidFill>
          <a:latin typeface="Franklin Gothic Medium Cond" pitchFamily="34" charset="0"/>
        </a:defRPr>
      </a:lvl4pPr>
      <a:lvl5pPr marL="1600200" indent="-228600" algn="l" rtl="0" eaLnBrk="0" fontAlgn="base" hangingPunct="0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latin typeface="Franklin Gothic Medium Cond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1EDBE49-0357-456C-BFD9-64E089FB9432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Dept of Commerce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O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533400" y="6589713"/>
            <a:ext cx="201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FFFFCC"/>
                </a:solidFill>
              </a:rPr>
              <a:t>National Weather Service	</a:t>
            </a:r>
          </a:p>
        </p:txBody>
      </p:sp>
      <p:pic>
        <p:nvPicPr>
          <p:cNvPr id="103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88" y="-88900"/>
            <a:ext cx="233362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55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7" r:id="rId3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rgbClr val="083763"/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eaLnBrk="0" fontAlgn="base" hangingPunct="0">
        <a:spcBef>
          <a:spcPct val="5000"/>
        </a:spcBef>
        <a:spcAft>
          <a:spcPct val="0"/>
        </a:spcAft>
        <a:buBlip>
          <a:blip r:embed="rId8"/>
        </a:buBlip>
        <a:defRPr sz="2000">
          <a:solidFill>
            <a:srgbClr val="083763"/>
          </a:solidFill>
          <a:latin typeface="Franklin Gothic Medium Cond" pitchFamily="34" charset="0"/>
        </a:defRPr>
      </a:lvl2pPr>
      <a:lvl3pPr marL="914400" indent="-228600" algn="l" rtl="0" eaLnBrk="0" fontAlgn="base" hangingPunct="0">
        <a:spcBef>
          <a:spcPct val="5000"/>
        </a:spcBef>
        <a:spcAft>
          <a:spcPct val="0"/>
        </a:spcAft>
        <a:buBlip>
          <a:blip r:embed="rId9"/>
        </a:buBlip>
        <a:defRPr>
          <a:solidFill>
            <a:srgbClr val="083763"/>
          </a:solidFill>
          <a:latin typeface="Franklin Gothic Medium Cond" pitchFamily="34" charset="0"/>
        </a:defRPr>
      </a:lvl3pPr>
      <a:lvl4pPr marL="1257300" indent="-228600" algn="l" rtl="0" eaLnBrk="0" fontAlgn="base" hangingPunct="0">
        <a:spcBef>
          <a:spcPct val="5000"/>
        </a:spcBef>
        <a:spcAft>
          <a:spcPct val="0"/>
        </a:spcAft>
        <a:buBlip>
          <a:blip r:embed="rId10"/>
        </a:buBlip>
        <a:defRPr sz="1600">
          <a:solidFill>
            <a:srgbClr val="083763"/>
          </a:solidFill>
          <a:latin typeface="Franklin Gothic Medium Cond" pitchFamily="34" charset="0"/>
        </a:defRPr>
      </a:lvl4pPr>
      <a:lvl5pPr marL="1600200" indent="-228600" algn="l" rtl="0" eaLnBrk="0" fontAlgn="base" hangingPunct="0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9512A81-30DD-4788-B8EC-71A8A26CCFE5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12" descr="doc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3"/>
          <p:cNvSpPr txBox="1">
            <a:spLocks noChangeArrowheads="1"/>
          </p:cNvSpPr>
          <p:nvPr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DDDDDD"/>
                </a:solidFill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3A9674-299D-409B-81CD-841F5EFC8516}" type="slidenum">
              <a:rPr lang="en-US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EAC7159-B8E9-49C8-9499-610A4C0BBD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782D01-1D25-4BDA-8749-AB28E140E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5" y="22747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040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17"/>
            <a:ext cx="9144000" cy="2057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Improving Sub-Seasonal to Seasonal Prediction at NOAA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20" y="4267200"/>
            <a:ext cx="8991580" cy="251461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Dr. Louis W.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Uccellini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marL="0" indent="0" algn="l">
              <a:spcBef>
                <a:spcPts val="200"/>
              </a:spcBef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Director, National Weather Service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NOAA Assistant Administrator for Weather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Services</a:t>
            </a:r>
          </a:p>
          <a:p>
            <a:pPr marL="0" indent="0" algn="l">
              <a:buNone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July 13, 2016 – Congressional Briefing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sz="half" idx="1"/>
          </p:nvPr>
        </p:nvSpPr>
        <p:spPr>
          <a:xfrm>
            <a:off x="93784" y="581025"/>
            <a:ext cx="4038600" cy="6091918"/>
          </a:xfrm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400" b="1" u="sng" dirty="0">
                <a:solidFill>
                  <a:srgbClr val="FF0000"/>
                </a:solidFill>
              </a:rPr>
              <a:t>CPC started issuing Experimenta</a:t>
            </a:r>
            <a:r>
              <a:rPr lang="en-US" altLang="en-US" sz="1400" b="1" dirty="0">
                <a:solidFill>
                  <a:srgbClr val="FF0000"/>
                </a:solidFill>
              </a:rPr>
              <a:t>l combined Weeks 3-4 Temperature and Precipitation Outlooks on September 18, 2015.</a:t>
            </a:r>
          </a:p>
          <a:p>
            <a:pPr lvl="1"/>
            <a:r>
              <a:rPr lang="en-US" altLang="en-US" sz="1400" dirty="0">
                <a:sym typeface="Wingdings" pitchFamily="2" charset="2"/>
              </a:rPr>
              <a:t>Cross-branch activity within CPC with contributions from </a:t>
            </a:r>
            <a:r>
              <a:rPr lang="en-US" altLang="en-US" sz="1400" b="1" u="sng" dirty="0">
                <a:solidFill>
                  <a:srgbClr val="FF0000"/>
                </a:solidFill>
                <a:sym typeface="Wingdings" pitchFamily="2" charset="2"/>
              </a:rPr>
              <a:t> Scripps/GFDL, ESSIC, and ESRL </a:t>
            </a:r>
            <a:r>
              <a:rPr lang="en-US" altLang="en-US" sz="1400" b="1" u="sng" dirty="0" smtClean="0">
                <a:solidFill>
                  <a:srgbClr val="FF0000"/>
                </a:solidFill>
                <a:sym typeface="Wingdings" pitchFamily="2" charset="2"/>
              </a:rPr>
              <a:t>PSD</a:t>
            </a:r>
            <a:endParaRPr lang="en-US" altLang="en-US" sz="14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altLang="en-US" sz="1400" dirty="0">
                <a:sym typeface="Wingdings" pitchFamily="2" charset="2"/>
              </a:rPr>
              <a:t>Utilizes dynamical model output from CFS, ECMWF, and </a:t>
            </a:r>
            <a:r>
              <a:rPr lang="en-US" altLang="en-US" sz="1400" dirty="0" smtClean="0">
                <a:sym typeface="Wingdings" pitchFamily="2" charset="2"/>
              </a:rPr>
              <a:t>JMA </a:t>
            </a:r>
            <a:endParaRPr lang="en-US" altLang="en-US" sz="1400" dirty="0">
              <a:sym typeface="Wingdings" pitchFamily="2" charset="2"/>
            </a:endParaRPr>
          </a:p>
          <a:p>
            <a:pPr lvl="1"/>
            <a:r>
              <a:rPr lang="en-US" altLang="en-US" sz="1400" dirty="0">
                <a:sym typeface="Wingdings" pitchFamily="2" charset="2"/>
              </a:rPr>
              <a:t>Utilizes </a:t>
            </a:r>
            <a:r>
              <a:rPr lang="en-US" altLang="en-US" sz="1400" b="1" u="sng" dirty="0">
                <a:solidFill>
                  <a:srgbClr val="FF0000"/>
                </a:solidFill>
                <a:sym typeface="Wingdings" pitchFamily="2" charset="2"/>
              </a:rPr>
              <a:t>statistical tools </a:t>
            </a:r>
            <a:r>
              <a:rPr lang="en-US" altLang="en-US" sz="1400" dirty="0">
                <a:sym typeface="Wingdings" pitchFamily="2" charset="2"/>
              </a:rPr>
              <a:t>including:</a:t>
            </a:r>
          </a:p>
          <a:p>
            <a:pPr lvl="2"/>
            <a:r>
              <a:rPr lang="en-US" altLang="en-US" sz="1400" dirty="0">
                <a:sym typeface="Wingdings" pitchFamily="2" charset="2"/>
              </a:rPr>
              <a:t>MJO-ENSO Phase Model (</a:t>
            </a:r>
            <a:r>
              <a:rPr lang="en-US" altLang="en-US" sz="1400" b="1" dirty="0">
                <a:solidFill>
                  <a:srgbClr val="FF0000"/>
                </a:solidFill>
                <a:sym typeface="Wingdings" pitchFamily="2" charset="2"/>
              </a:rPr>
              <a:t>CTB project.)</a:t>
            </a:r>
          </a:p>
          <a:p>
            <a:pPr lvl="2"/>
            <a:r>
              <a:rPr lang="en-US" altLang="en-US" sz="1400" dirty="0">
                <a:sym typeface="Wingdings" pitchFamily="2" charset="2"/>
              </a:rPr>
              <a:t>Coupled Linear-Inverse Model (C-LIM</a:t>
            </a:r>
            <a:r>
              <a:rPr lang="en-US" altLang="en-US" sz="1400" dirty="0" smtClean="0">
                <a:sym typeface="Wingdings" pitchFamily="2" charset="2"/>
              </a:rPr>
              <a:t>)</a:t>
            </a:r>
            <a:endParaRPr lang="en-US" altLang="en-US" sz="1400" u="sng" dirty="0">
              <a:solidFill>
                <a:srgbClr val="FF0000"/>
              </a:solidFill>
              <a:sym typeface="Wingdings" pitchFamily="2" charset="2"/>
            </a:endParaRPr>
          </a:p>
          <a:p>
            <a:pPr lvl="2"/>
            <a:r>
              <a:rPr lang="en-US" altLang="en-US" sz="1400" dirty="0">
                <a:sym typeface="Wingdings" pitchFamily="2" charset="2"/>
              </a:rPr>
              <a:t>Constructed Analog</a:t>
            </a:r>
          </a:p>
          <a:p>
            <a:pPr lvl="1"/>
            <a:r>
              <a:rPr lang="en-US" altLang="en-US" sz="1400" dirty="0">
                <a:sym typeface="Wingdings" pitchFamily="2" charset="2"/>
              </a:rPr>
              <a:t>Issued once per week on Friday afternoon</a:t>
            </a:r>
          </a:p>
          <a:p>
            <a:pPr lvl="1"/>
            <a:r>
              <a:rPr lang="en-US" altLang="en-US" sz="1400" dirty="0">
                <a:sym typeface="Wingdings" pitchFamily="2" charset="2"/>
              </a:rPr>
              <a:t>Forecasts are 2-class (above/below) as opposed to traditional 3-class </a:t>
            </a:r>
            <a:r>
              <a:rPr lang="en-US" altLang="en-US" sz="1400" dirty="0" err="1">
                <a:sym typeface="Wingdings" pitchFamily="2" charset="2"/>
              </a:rPr>
              <a:t>tercile</a:t>
            </a:r>
            <a:r>
              <a:rPr lang="en-US" altLang="en-US" sz="1400" dirty="0">
                <a:sym typeface="Wingdings" pitchFamily="2" charset="2"/>
              </a:rPr>
              <a:t> </a:t>
            </a:r>
            <a:r>
              <a:rPr lang="en-US" altLang="en-US" sz="1400" dirty="0" smtClean="0">
                <a:sym typeface="Wingdings" pitchFamily="2" charset="2"/>
              </a:rPr>
              <a:t>probabilities</a:t>
            </a:r>
            <a:endParaRPr lang="en-US" altLang="en-US" sz="1400" dirty="0">
              <a:sym typeface="Wingdings" pitchFamily="2" charset="2"/>
            </a:endParaRPr>
          </a:p>
          <a:p>
            <a:pPr lvl="1"/>
            <a:r>
              <a:rPr lang="en-US" altLang="en-US" sz="1400" dirty="0">
                <a:solidFill>
                  <a:srgbClr val="0070C0"/>
                </a:solidFill>
                <a:sym typeface="Wingdings" pitchFamily="2" charset="2"/>
              </a:rPr>
              <a:t>Users can provide feedback on product via web</a:t>
            </a:r>
          </a:p>
          <a:p>
            <a:pPr lvl="1"/>
            <a:r>
              <a:rPr lang="en-US" altLang="en-US" sz="1400" dirty="0">
                <a:solidFill>
                  <a:srgbClr val="0070C0"/>
                </a:solidFill>
                <a:sym typeface="Wingdings" pitchFamily="2" charset="2"/>
              </a:rPr>
              <a:t>Forecasts of opportunity depending on presence of large-scale climate drivers</a:t>
            </a:r>
          </a:p>
          <a:p>
            <a:pPr lvl="1"/>
            <a:r>
              <a:rPr lang="en-US" altLang="en-US" sz="1400" dirty="0" smtClean="0">
                <a:solidFill>
                  <a:srgbClr val="0070C0"/>
                </a:solidFill>
                <a:sym typeface="Wingdings" pitchFamily="2" charset="2"/>
              </a:rPr>
              <a:t>Experimental forecasts are being evaluated for period of September 18, 2015 through September 17, 2016</a:t>
            </a:r>
            <a:endParaRPr lang="en-US" altLang="en-US" sz="1400" dirty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152400" y="762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cs typeface="Arial" charset="0"/>
              </a:rPr>
              <a:t>Experimental </a:t>
            </a:r>
            <a:r>
              <a:rPr lang="en-US" altLang="en-US" b="1" dirty="0" smtClean="0">
                <a:solidFill>
                  <a:srgbClr val="000000"/>
                </a:solidFill>
                <a:cs typeface="Arial" charset="0"/>
              </a:rPr>
              <a:t>Weeks3-4 </a:t>
            </a:r>
            <a:r>
              <a:rPr lang="en-US" altLang="en-US" b="1" dirty="0">
                <a:solidFill>
                  <a:srgbClr val="000000"/>
                </a:solidFill>
                <a:cs typeface="Arial" charset="0"/>
              </a:rPr>
              <a:t>Temperature and Precipitation Outlooks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52" y="1054666"/>
            <a:ext cx="2570161" cy="234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1150143"/>
            <a:ext cx="2373086" cy="225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52" y="4300650"/>
            <a:ext cx="2570162" cy="195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4300650"/>
            <a:ext cx="2373087" cy="195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6539" y="544286"/>
            <a:ext cx="472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Forecast Issued June 3 for June 18-July 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47867" y="4115984"/>
            <a:ext cx="177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Verification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00752" y="3526971"/>
            <a:ext cx="222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>
                <a:solidFill>
                  <a:srgbClr val="0070C0"/>
                </a:solidFill>
              </a:rPr>
              <a:t>Temperature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526971"/>
            <a:ext cx="199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en-US" dirty="0" smtClean="0">
                <a:solidFill>
                  <a:srgbClr val="0070C0"/>
                </a:solidFill>
              </a:rPr>
              <a:t>Precipitation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54278" y="6510545"/>
            <a:ext cx="569843" cy="476250"/>
          </a:xfrm>
        </p:spPr>
        <p:txBody>
          <a:bodyPr/>
          <a:lstStyle/>
          <a:p>
            <a:pPr>
              <a:defRPr/>
            </a:pPr>
            <a:fld id="{77E11480-92C3-4645-A8CF-D0D8191C359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04722" cy="1196353"/>
          </a:xfrm>
        </p:spPr>
        <p:txBody>
          <a:bodyPr/>
          <a:lstStyle/>
          <a:p>
            <a:pPr algn="ctr">
              <a:defRPr/>
            </a:pPr>
            <a:r>
              <a:rPr lang="en-US" altLang="en-US" kern="1200" dirty="0" smtClean="0">
                <a:latin typeface="Calibri" panose="020F0502020204030204" pitchFamily="34" charset="0"/>
              </a:rPr>
              <a:t>What’s Next in Mid-Range Forecasting</a:t>
            </a:r>
            <a:r>
              <a:rPr lang="en-US" altLang="en-US" sz="3000" kern="1200" dirty="0" smtClean="0">
                <a:latin typeface="Calibri" panose="020F0502020204030204" pitchFamily="34" charset="0"/>
              </a:rPr>
              <a:t>?</a:t>
            </a:r>
            <a:endParaRPr lang="en-US" altLang="en-US" sz="3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506817"/>
            <a:ext cx="1905000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8449" y="1755912"/>
            <a:ext cx="8569325" cy="47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defRPr sz="2800">
                <a:solidFill>
                  <a:srgbClr val="083763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14350" indent="-285750" algn="l" rtl="0" eaLnBrk="0" fontAlgn="base" hangingPunct="0">
              <a:spcBef>
                <a:spcPct val="5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Medium Cond" pitchFamily="34" charset="0"/>
              </a:defRPr>
            </a:lvl2pPr>
            <a:lvl3pPr marL="9144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rgbClr val="083763"/>
                </a:solidFill>
                <a:latin typeface="Franklin Gothic Medium Cond" pitchFamily="34" charset="0"/>
              </a:defRPr>
            </a:lvl3pPr>
            <a:lvl4pPr marL="12573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Medium Cond" pitchFamily="34" charset="0"/>
              </a:defRPr>
            </a:lvl4pPr>
            <a:lvl5pPr marL="16002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057400" indent="-228600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SolexRegularLining" pitchFamily="2" charset="0"/>
              </a:defRPr>
            </a:lvl6pPr>
            <a:lvl7pPr marL="2514600" indent="-228600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SolexRegularLining" pitchFamily="2" charset="0"/>
              </a:defRPr>
            </a:lvl7pPr>
            <a:lvl8pPr marL="2971800" indent="-228600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SolexRegularLining" pitchFamily="2" charset="0"/>
              </a:defRPr>
            </a:lvl8pPr>
            <a:lvl9pPr marL="3429000" indent="-228600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SolexRegularLining" pitchFamily="2" charset="0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Conduct research to identify additional sources of predictability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Model initialization: data sources and data assimilation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Physical processes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Ensemble system development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Enhance operational capability: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Extend ensemble to 30 days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kern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Experimental weeks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3-4 outlooks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Engage partner agencies to enhance computing capacity enabling research, model development/calibration, R2O, and open collaboration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Engage stakeholder to support decisions</a:t>
            </a:r>
          </a:p>
        </p:txBody>
      </p:sp>
    </p:spTree>
    <p:extLst>
      <p:ext uri="{BB962C8B-B14F-4D97-AF65-F5344CB8AC3E}">
        <p14:creationId xmlns:p14="http://schemas.microsoft.com/office/powerpoint/2010/main" val="126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04722" cy="1196353"/>
          </a:xfrm>
        </p:spPr>
        <p:txBody>
          <a:bodyPr/>
          <a:lstStyle/>
          <a:p>
            <a:pPr algn="ctr">
              <a:lnSpc>
                <a:spcPts val="3000"/>
              </a:lnSpc>
              <a:defRPr/>
            </a:pPr>
            <a:r>
              <a:rPr lang="en-US" altLang="en-US" sz="3200" kern="1200" dirty="0" smtClean="0">
                <a:latin typeface="Calibri" panose="020F0502020204030204" pitchFamily="34" charset="0"/>
              </a:rPr>
              <a:t>NOAA Contributions to Advance Forecast Informed Reservoir Operations (FIRO</a:t>
            </a:r>
            <a:r>
              <a:rPr lang="en-US" altLang="en-US" kern="1200" dirty="0" smtClean="0">
                <a:latin typeface="Calibri" panose="020F0502020204030204" pitchFamily="34" charset="0"/>
              </a:rPr>
              <a:t>)</a:t>
            </a:r>
            <a:endParaRPr lang="en-US" altLang="en-US" sz="3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506817"/>
            <a:ext cx="1905000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10" y="1593080"/>
            <a:ext cx="884582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NOAA invests in </a:t>
            </a:r>
            <a:r>
              <a:rPr lang="en-US" sz="1600" b="1" dirty="0"/>
              <a:t>science, </a:t>
            </a:r>
            <a:r>
              <a:rPr lang="en-US" sz="1600" b="1" dirty="0" smtClean="0"/>
              <a:t>monitoring</a:t>
            </a:r>
            <a:r>
              <a:rPr lang="en-US" sz="1600" b="1" dirty="0"/>
              <a:t>, and forecast improvements that </a:t>
            </a:r>
            <a:r>
              <a:rPr lang="en-US" sz="1600" b="1" dirty="0" smtClean="0"/>
              <a:t>FIRO can use to </a:t>
            </a:r>
            <a:r>
              <a:rPr lang="en-US" sz="1600" b="1" dirty="0"/>
              <a:t>optimize </a:t>
            </a:r>
            <a:r>
              <a:rPr lang="en-US" sz="1600" b="1" dirty="0" smtClean="0"/>
              <a:t>the availability of water resources without increasing flood risk</a:t>
            </a:r>
            <a:r>
              <a:rPr lang="en-US" sz="1600" dirty="0" smtClean="0"/>
              <a:t>.</a:t>
            </a:r>
            <a:endParaRPr lang="en-US" sz="1600" b="1" dirty="0" smtClean="0"/>
          </a:p>
          <a:p>
            <a:endParaRPr lang="en-US" sz="1600" b="1" dirty="0" smtClean="0"/>
          </a:p>
          <a:p>
            <a:pPr>
              <a:spcBef>
                <a:spcPts val="600"/>
              </a:spcBef>
            </a:pPr>
            <a:r>
              <a:rPr lang="en-US" sz="1600" b="1" dirty="0" smtClean="0"/>
              <a:t>NOAA (NWS, NMFS, and OAR) works with </a:t>
            </a:r>
            <a:r>
              <a:rPr lang="en-US" sz="1600" b="1" dirty="0"/>
              <a:t>FIRO partners </a:t>
            </a:r>
            <a:r>
              <a:rPr lang="en-US" sz="1600" b="1" dirty="0" smtClean="0"/>
              <a:t>to </a:t>
            </a:r>
            <a:r>
              <a:rPr lang="en-US" sz="1600" b="1" dirty="0"/>
              <a:t>maximize the use of NOAA products and services to </a:t>
            </a:r>
            <a:r>
              <a:rPr lang="en-US" sz="1600" b="1" dirty="0" smtClean="0"/>
              <a:t>balance flood </a:t>
            </a:r>
            <a:r>
              <a:rPr lang="en-US" sz="1600" b="1" dirty="0"/>
              <a:t>and drought risks in the Russian River Basin.  </a:t>
            </a:r>
            <a:endParaRPr lang="en-US" sz="1600" b="1" dirty="0" smtClean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b="1" dirty="0" smtClean="0"/>
              <a:t>NOAA participates in: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NOAA </a:t>
            </a:r>
            <a:r>
              <a:rPr lang="en-US" sz="1600" dirty="0"/>
              <a:t>Habitat Blueprint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National </a:t>
            </a:r>
            <a:r>
              <a:rPr lang="en-US" sz="1600" dirty="0"/>
              <a:t>Integrated Drought Information System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NOAA </a:t>
            </a:r>
            <a:r>
              <a:rPr lang="en-US" sz="1600" dirty="0"/>
              <a:t>Hydrometeorology Testbed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National </a:t>
            </a:r>
            <a:r>
              <a:rPr lang="en-US" sz="1600" dirty="0"/>
              <a:t>Water Center 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NOAA is Developing:</a:t>
            </a:r>
            <a:endParaRPr lang="en-US" sz="1600" b="1" dirty="0"/>
          </a:p>
          <a:p>
            <a:pPr marL="342900" lvl="0" indent="-342900">
              <a:buFont typeface="Arial" charset="0"/>
              <a:buChar char="•"/>
            </a:pPr>
            <a:r>
              <a:rPr lang="en-US" sz="1600" dirty="0"/>
              <a:t>Observations and monitoring to improve understanding of extreme precipitation behavior, impacts, prediction and flood </a:t>
            </a:r>
            <a:r>
              <a:rPr lang="en-US" sz="1600" dirty="0" smtClean="0"/>
              <a:t>risk.</a:t>
            </a:r>
            <a:endParaRPr lang="en-US" sz="1600" dirty="0"/>
          </a:p>
          <a:p>
            <a:pPr marL="342900" lvl="0" indent="-342900">
              <a:buFont typeface="Arial" charset="0"/>
              <a:buChar char="•"/>
            </a:pPr>
            <a:r>
              <a:rPr lang="en-US" sz="1600" dirty="0"/>
              <a:t>Improved reliability and skill of extended weather forecasts for atmospheric rivers and for probability of extreme precipitation events.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1600" dirty="0"/>
              <a:t>Operational and experimental </a:t>
            </a:r>
            <a:r>
              <a:rPr lang="en-US" sz="1600" dirty="0" err="1"/>
              <a:t>hydrometeorological</a:t>
            </a:r>
            <a:r>
              <a:rPr lang="en-US" sz="1600" dirty="0"/>
              <a:t> modeling and probabilistic forecasts at the appropriate spatial and temporal scales to inform reservoir operations.</a:t>
            </a:r>
            <a:endParaRPr lang="en-US" sz="160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14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04722" cy="1196353"/>
          </a:xfrm>
        </p:spPr>
        <p:txBody>
          <a:bodyPr/>
          <a:lstStyle/>
          <a:p>
            <a:pPr algn="ctr">
              <a:defRPr/>
            </a:pPr>
            <a:r>
              <a:rPr lang="en-US" altLang="en-US" sz="4000" kern="1200" dirty="0" smtClean="0">
                <a:latin typeface="Calibri" panose="020F0502020204030204" pitchFamily="34" charset="0"/>
              </a:rPr>
              <a:t>Summary</a:t>
            </a:r>
            <a:endParaRPr lang="en-US" altLang="en-US" sz="4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506817"/>
            <a:ext cx="1905000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6062" y="1714500"/>
            <a:ext cx="86518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defRPr sz="2800">
                <a:solidFill>
                  <a:srgbClr val="083763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14350" indent="-285750" algn="l" rtl="0" eaLnBrk="0" fontAlgn="base" hangingPunct="0">
              <a:spcBef>
                <a:spcPct val="5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83763"/>
                </a:solidFill>
                <a:latin typeface="Franklin Gothic Medium Cond" pitchFamily="34" charset="0"/>
              </a:defRPr>
            </a:lvl2pPr>
            <a:lvl3pPr marL="9144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rgbClr val="083763"/>
                </a:solidFill>
                <a:latin typeface="Franklin Gothic Medium Cond" pitchFamily="34" charset="0"/>
              </a:defRPr>
            </a:lvl3pPr>
            <a:lvl4pPr marL="12573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083763"/>
                </a:solidFill>
                <a:latin typeface="Franklin Gothic Medium Cond" pitchFamily="34" charset="0"/>
              </a:defRPr>
            </a:lvl4pPr>
            <a:lvl5pPr marL="16002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Franklin Gothic Medium Cond" pitchFamily="34" charset="0"/>
              </a:defRPr>
            </a:lvl5pPr>
            <a:lvl6pPr marL="2057400" indent="-228600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SolexRegularLining" pitchFamily="2" charset="0"/>
              </a:defRPr>
            </a:lvl6pPr>
            <a:lvl7pPr marL="2514600" indent="-228600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SolexRegularLining" pitchFamily="2" charset="0"/>
              </a:defRPr>
            </a:lvl7pPr>
            <a:lvl8pPr marL="2971800" indent="-228600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SolexRegularLining" pitchFamily="2" charset="0"/>
              </a:defRPr>
            </a:lvl8pPr>
            <a:lvl9pPr marL="3429000" indent="-228600" algn="l" rtl="0" eaLnBrk="1" fontAlgn="base" hangingPunct="1">
              <a:spcBef>
                <a:spcPct val="5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SolexRegularLining" pitchFamily="2" charset="0"/>
              </a:defRPr>
            </a:lvl9pPr>
          </a:lstStyle>
          <a:p>
            <a:pPr marL="685800" marR="0" lvl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Sub-seasonal and seasonal forecasts would provide crucial information to national decision makers in multiple sectors</a:t>
            </a:r>
          </a:p>
          <a:p>
            <a:pPr marL="685800" marR="0" lvl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Current skill for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subseasonal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/seasonal predictions contingent on state of ENSO, MJO</a:t>
            </a:r>
          </a:p>
          <a:p>
            <a:pPr marL="685800" marR="0" lvl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Current positive skill begins slower for Weeks 3+4 temperature forecast – No skill for Weeks 3+4 precipitation forecast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685800" marR="0" lvl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Research needed to identify additional sources of predictability, improve 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model representation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685800" marR="0" lvl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Major efforts underway to enhance operations, research, and stakeholder engagement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1722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Value of </a:t>
            </a:r>
            <a:b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Weekly to Seasonal Predictions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188" y="1665564"/>
            <a:ext cx="8913812" cy="51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Management Planning</a:t>
            </a:r>
          </a:p>
          <a:p>
            <a:pPr lvl="1"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support for </a:t>
            </a:r>
            <a:r>
              <a:rPr lang="en-US" alt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longer-term emergency response (e.g., drought)</a:t>
            </a:r>
            <a:endParaRPr lang="en-US" altLang="en-US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resilience to weather </a:t>
            </a:r>
            <a:r>
              <a:rPr lang="en-US" alt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extremes )e.g</a:t>
            </a: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floods</a:t>
            </a: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heat waves/fires, cold snaps, severe storms, storm surge, inundation, beach </a:t>
            </a:r>
            <a:r>
              <a:rPr lang="en-US" alt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erosion)</a:t>
            </a:r>
            <a:endParaRPr lang="en-US" altLang="en-US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  <a:p>
            <a:pPr lvl="1"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heat-related deaths</a:t>
            </a:r>
          </a:p>
          <a:p>
            <a:pPr lvl="1"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US" alt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heath vector </a:t>
            </a: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prediction capability</a:t>
            </a:r>
          </a:p>
          <a:p>
            <a:pPr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infrastructure</a:t>
            </a:r>
          </a:p>
          <a:p>
            <a:pPr lvl="1"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water resource management and energy sector decision making</a:t>
            </a:r>
          </a:p>
          <a:p>
            <a:pPr lvl="1"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 agriculture/fisheries </a:t>
            </a: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ecosystem planning</a:t>
            </a:r>
          </a:p>
          <a:p>
            <a:pPr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8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altLang="en-US" sz="1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</a:p>
          <a:p>
            <a:pPr lvl="1"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 national security posture</a:t>
            </a:r>
          </a:p>
          <a:p>
            <a:pPr lvl="1"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awareness, forecast capabilities, and response to environmentally triggered crises (“environmental stress instability”)</a:t>
            </a:r>
          </a:p>
          <a:p>
            <a:pPr lvl="1" defTabSz="914400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inform support for humanitarian relief missions worldwide (save money positioning assets)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7120" y="6543039"/>
            <a:ext cx="325120" cy="362931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NOAA’s California Drought Service Assessment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190999" y="1676400"/>
            <a:ext cx="4772247" cy="483922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>
                <a:latin typeface="Calibri" panose="020F0502020204030204" pitchFamily="34" charset="0"/>
              </a:rPr>
              <a:t>Goals: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Understand drought impacted decisions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Assess NOAA’s effectiveness in supporting those decisions</a:t>
            </a:r>
          </a:p>
          <a:p>
            <a:r>
              <a:rPr lang="en-US" altLang="en-US" b="1" dirty="0">
                <a:latin typeface="Calibri" panose="020F0502020204030204" pitchFamily="34" charset="0"/>
              </a:rPr>
              <a:t>Methodology: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3 focus sectors (water resources, agriculture, fisheries)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100+ interviews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40+ reviewers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</a:rPr>
              <a:t>400+ comments</a:t>
            </a:r>
          </a:p>
          <a:p>
            <a:r>
              <a:rPr lang="en-US" altLang="en-US" b="1" dirty="0">
                <a:latin typeface="Calibri" panose="020F0502020204030204" pitchFamily="34" charset="0"/>
              </a:rPr>
              <a:t>Major Recommendations</a:t>
            </a:r>
            <a:r>
              <a:rPr lang="en-US" altLang="en-US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Improve seasonal </a:t>
            </a: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prediction for water resources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Develop full natural flow modeling and forecasting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Improve 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NOAA internal coordination</a:t>
            </a:r>
          </a:p>
          <a:p>
            <a:pPr lvl="1"/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8" y="1638822"/>
            <a:ext cx="38750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1367" y="5078895"/>
            <a:ext cx="4231759" cy="57623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1030" y="6515622"/>
            <a:ext cx="404191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1722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NOAA’s Operational Products</a:t>
            </a:r>
            <a:endParaRPr lang="en-US" alt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79126" y="6559826"/>
            <a:ext cx="414130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" y="1533178"/>
            <a:ext cx="8958563" cy="49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1722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NOAA El Ni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ñ</a:t>
            </a: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 Rapid Response Field Campaign</a:t>
            </a:r>
            <a:endParaRPr lang="en-US" alt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225" y="1655653"/>
            <a:ext cx="872722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221E1F"/>
                </a:solidFill>
              </a:rPr>
              <a:t>The 2015-2016 El </a:t>
            </a:r>
            <a:r>
              <a:rPr lang="en-US" dirty="0">
                <a:solidFill>
                  <a:srgbClr val="221E1F"/>
                </a:solidFill>
              </a:rPr>
              <a:t>Niño </a:t>
            </a:r>
            <a:r>
              <a:rPr lang="en-US" dirty="0" smtClean="0">
                <a:solidFill>
                  <a:srgbClr val="221E1F"/>
                </a:solidFill>
              </a:rPr>
              <a:t>created </a:t>
            </a:r>
            <a:r>
              <a:rPr lang="en-US" dirty="0">
                <a:solidFill>
                  <a:srgbClr val="221E1F"/>
                </a:solidFill>
              </a:rPr>
              <a:t>an unprecedented </a:t>
            </a:r>
            <a:r>
              <a:rPr lang="en-US" dirty="0" smtClean="0">
                <a:solidFill>
                  <a:srgbClr val="221E1F"/>
                </a:solidFill>
              </a:rPr>
              <a:t>opportunity </a:t>
            </a:r>
            <a:r>
              <a:rPr lang="en-US" dirty="0">
                <a:solidFill>
                  <a:srgbClr val="221E1F"/>
                </a:solidFill>
              </a:rPr>
              <a:t>to accelerate advances in understanding and predictions of </a:t>
            </a:r>
            <a:r>
              <a:rPr lang="en-US" dirty="0" smtClean="0">
                <a:solidFill>
                  <a:srgbClr val="221E1F"/>
                </a:solidFill>
              </a:rPr>
              <a:t>a major </a:t>
            </a:r>
            <a:r>
              <a:rPr lang="en-US" dirty="0">
                <a:solidFill>
                  <a:srgbClr val="221E1F"/>
                </a:solidFill>
              </a:rPr>
              <a:t>extreme </a:t>
            </a:r>
            <a:r>
              <a:rPr lang="en-US" dirty="0" smtClean="0">
                <a:solidFill>
                  <a:srgbClr val="221E1F"/>
                </a:solidFill>
              </a:rPr>
              <a:t>climate event </a:t>
            </a:r>
            <a:r>
              <a:rPr lang="en-US" dirty="0">
                <a:solidFill>
                  <a:srgbClr val="221E1F"/>
                </a:solidFill>
              </a:rPr>
              <a:t>and its impacts.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221E1F"/>
                </a:solidFill>
              </a:rPr>
              <a:t>The campaign examined the response of the atmosphere to the warm ocean water at the heart of the very strong El Niño. </a:t>
            </a:r>
            <a:endParaRPr lang="en-US" dirty="0">
              <a:solidFill>
                <a:srgbClr val="221E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25" y="3292074"/>
            <a:ext cx="4931879" cy="3209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221E1F"/>
                </a:solidFill>
              </a:rPr>
              <a:t>Field Campaign Observations:  </a:t>
            </a:r>
            <a:r>
              <a:rPr lang="en-US" dirty="0" err="1" smtClean="0">
                <a:solidFill>
                  <a:srgbClr val="221E1F"/>
                </a:solidFill>
              </a:rPr>
              <a:t>sonde</a:t>
            </a:r>
            <a:r>
              <a:rPr lang="en-US" dirty="0" smtClean="0">
                <a:solidFill>
                  <a:srgbClr val="221E1F"/>
                </a:solidFill>
              </a:rPr>
              <a:t> </a:t>
            </a:r>
            <a:r>
              <a:rPr lang="en-US" dirty="0">
                <a:solidFill>
                  <a:srgbClr val="221E1F"/>
                </a:solidFill>
              </a:rPr>
              <a:t>data were assimilated into NOAA’s operational analyses and </a:t>
            </a:r>
            <a:r>
              <a:rPr lang="en-US" dirty="0" smtClean="0">
                <a:solidFill>
                  <a:srgbClr val="221E1F"/>
                </a:solidFill>
              </a:rPr>
              <a:t>forecasts and will:</a:t>
            </a:r>
            <a:r>
              <a:rPr lang="en-US" dirty="0">
                <a:solidFill>
                  <a:srgbClr val="221E1F"/>
                </a:solidFill>
              </a:rPr>
              <a:t> </a:t>
            </a:r>
          </a:p>
          <a:p>
            <a:pPr marL="274320" indent="-27432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221E1F"/>
                </a:solidFill>
              </a:rPr>
              <a:t>improve understanding </a:t>
            </a:r>
            <a:r>
              <a:rPr lang="en-US" dirty="0">
                <a:solidFill>
                  <a:srgbClr val="221E1F"/>
                </a:solidFill>
              </a:rPr>
              <a:t>of  the chain of events leading to extreme </a:t>
            </a:r>
            <a:r>
              <a:rPr lang="en-US" dirty="0" smtClean="0">
                <a:solidFill>
                  <a:srgbClr val="221E1F"/>
                </a:solidFill>
              </a:rPr>
              <a:t>weather </a:t>
            </a:r>
          </a:p>
          <a:p>
            <a:pPr marL="274320" indent="-27432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221E1F"/>
                </a:solidFill>
              </a:rPr>
              <a:t>be used by </a:t>
            </a:r>
            <a:r>
              <a:rPr lang="en-US" dirty="0">
                <a:solidFill>
                  <a:srgbClr val="221E1F"/>
                </a:solidFill>
              </a:rPr>
              <a:t>NOAA </a:t>
            </a:r>
            <a:r>
              <a:rPr lang="en-US" dirty="0" smtClean="0">
                <a:solidFill>
                  <a:srgbClr val="221E1F"/>
                </a:solidFill>
              </a:rPr>
              <a:t>Research to guide weather forecast model development</a:t>
            </a:r>
            <a:endParaRPr lang="en-US" dirty="0">
              <a:solidFill>
                <a:srgbClr val="221E1F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221E1F"/>
                </a:solidFill>
              </a:rPr>
              <a:t>The campaign demonstrated cross-line </a:t>
            </a:r>
            <a:r>
              <a:rPr lang="en-US" dirty="0">
                <a:solidFill>
                  <a:srgbClr val="221E1F"/>
                </a:solidFill>
              </a:rPr>
              <a:t>collaboration and </a:t>
            </a:r>
            <a:r>
              <a:rPr lang="en-US" dirty="0" smtClean="0">
                <a:solidFill>
                  <a:srgbClr val="221E1F"/>
                </a:solidFill>
              </a:rPr>
              <a:t>was a </a:t>
            </a:r>
            <a:r>
              <a:rPr lang="en-US" dirty="0">
                <a:solidFill>
                  <a:srgbClr val="221E1F"/>
                </a:solidFill>
              </a:rPr>
              <a:t>pinnacle in </a:t>
            </a:r>
            <a:r>
              <a:rPr lang="en-US" dirty="0" smtClean="0">
                <a:solidFill>
                  <a:srgbClr val="221E1F"/>
                </a:solidFill>
              </a:rPr>
              <a:t>Operations-to-Research supporting </a:t>
            </a:r>
            <a:r>
              <a:rPr lang="en-US" dirty="0">
                <a:solidFill>
                  <a:srgbClr val="221E1F"/>
                </a:solidFill>
              </a:rPr>
              <a:t>basic research</a:t>
            </a:r>
            <a:r>
              <a:rPr lang="en-US" dirty="0" smtClean="0">
                <a:solidFill>
                  <a:srgbClr val="221E1F"/>
                </a:solidFill>
              </a:rPr>
              <a:t>.</a:t>
            </a:r>
            <a:endParaRPr lang="en-US" dirty="0">
              <a:solidFill>
                <a:srgbClr val="221E1F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19055" y="3394744"/>
            <a:ext cx="3575059" cy="3003739"/>
            <a:chOff x="381435" y="798782"/>
            <a:chExt cx="4089400" cy="37664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41" r="8267"/>
            <a:stretch/>
          </p:blipFill>
          <p:spPr>
            <a:xfrm>
              <a:off x="381435" y="1282646"/>
              <a:ext cx="4089400" cy="32825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4706" y="798782"/>
              <a:ext cx="3586129" cy="483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82880" algn="r" defTabSz="914400">
                <a:spcAft>
                  <a:spcPts val="60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SST Daily Anomalies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1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172200" cy="898179"/>
          </a:xfrm>
        </p:spPr>
        <p:txBody>
          <a:bodyPr/>
          <a:lstStyle/>
          <a:p>
            <a:pPr algn="ctr">
              <a:defRPr/>
            </a:pPr>
            <a:r>
              <a:rPr lang="en-US" altLang="en-US" sz="4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“The Grand Challenge”</a:t>
            </a:r>
            <a:endParaRPr lang="en-US" altLang="en-US" sz="4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506817"/>
            <a:ext cx="1905000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9" y="1831593"/>
            <a:ext cx="8716955" cy="4708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9274" y="106608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Shapiro el at (BAMS,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254262" cy="1143000"/>
          </a:xfrm>
        </p:spPr>
        <p:txBody>
          <a:bodyPr/>
          <a:lstStyle/>
          <a:p>
            <a:pPr algn="ctr">
              <a:defRPr/>
            </a:pPr>
            <a:r>
              <a:rPr lang="en-US" b="0" dirty="0">
                <a:solidFill>
                  <a:schemeClr val="tx1"/>
                </a:solidFill>
                <a:latin typeface="Franklin Gothic Demi" pitchFamily="34" charset="0"/>
              </a:rPr>
              <a:t>Recent Reviews by: </a:t>
            </a:r>
            <a:br>
              <a:rPr lang="en-US" b="0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en-US" sz="2400" b="0" dirty="0">
                <a:solidFill>
                  <a:schemeClr val="tx1"/>
                </a:solidFill>
                <a:latin typeface="Franklin Gothic Demi" pitchFamily="34" charset="0"/>
              </a:rPr>
              <a:t>Hoskins (2013), Shukla &amp; </a:t>
            </a:r>
            <a:r>
              <a:rPr lang="en-US" sz="2400" b="0" dirty="0" err="1">
                <a:solidFill>
                  <a:schemeClr val="tx1"/>
                </a:solidFill>
                <a:latin typeface="Franklin Gothic Demi" pitchFamily="34" charset="0"/>
              </a:rPr>
              <a:t>Kinter</a:t>
            </a:r>
            <a:r>
              <a:rPr lang="en-US" sz="2400" b="0" dirty="0">
                <a:solidFill>
                  <a:schemeClr val="tx1"/>
                </a:solidFill>
                <a:latin typeface="Franklin Gothic Demi" pitchFamily="34" charset="0"/>
              </a:rPr>
              <a:t> (2006), </a:t>
            </a:r>
            <a:br>
              <a:rPr lang="en-US" sz="2400" b="0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en-US" sz="2400" b="0" dirty="0">
                <a:solidFill>
                  <a:schemeClr val="tx1"/>
                </a:solidFill>
                <a:latin typeface="Franklin Gothic Demi" pitchFamily="34" charset="0"/>
              </a:rPr>
              <a:t>and BAMS “Grand Challenge” papers (2010)</a:t>
            </a:r>
            <a:endParaRPr lang="en-US" altLang="en-US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506817"/>
            <a:ext cx="1905000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47924"/>
              </p:ext>
            </p:extLst>
          </p:nvPr>
        </p:nvGraphicFramePr>
        <p:xfrm>
          <a:off x="1006451" y="1649895"/>
          <a:ext cx="7146731" cy="4754880"/>
        </p:xfrm>
        <a:graphic>
          <a:graphicData uri="http://schemas.openxmlformats.org/drawingml/2006/table">
            <a:tbl>
              <a:tblPr firstRow="1" bandRow="1"/>
              <a:tblGrid>
                <a:gridCol w="2303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3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77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</a:rPr>
                        <a:t>Description of Current 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Predictability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0-24 hours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Dynamically predictable, uncertainty in rainfall predictions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 day – 1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week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Quite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predictable, dynamically driven, external forcing &amp; ensembles reduce uncertainty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week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 – 1 month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Less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predictable, predictability is episodic in nature, external forcing &amp; ensembles are essential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 month – Seasons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Predictability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contingent on 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ENSO,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MJO, ensembles essential; </a:t>
                      </a:r>
                    </a:p>
                    <a:p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*BIG RESEARCH AREA* to identify additional sources of predictability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 year – 10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years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*BIG RESEARCH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AREA* </a:t>
                      </a:r>
                    </a:p>
                    <a:p>
                      <a:r>
                        <a:rPr lang="en-US" baseline="0" dirty="0">
                          <a:latin typeface="Calibri" panose="020F0502020204030204" pitchFamily="34" charset="0"/>
                        </a:rPr>
                        <a:t>Possible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predictability 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related to external forcing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10 years</a:t>
                      </a:r>
                      <a:r>
                        <a:rPr lang="en-US" baseline="0" dirty="0">
                          <a:latin typeface="Calibri" panose="020F0502020204030204" pitchFamily="34" charset="0"/>
                        </a:rPr>
                        <a:t> – 100 years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baseline="0" dirty="0">
                          <a:latin typeface="Calibri" panose="020F0502020204030204" pitchFamily="34" charset="0"/>
                        </a:rPr>
                        <a:t>Predictability entirely related to external forcing, especially greenhouse gases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0088" y="2084832"/>
            <a:ext cx="606296" cy="2112264"/>
            <a:chOff x="180088" y="2084832"/>
            <a:chExt cx="606296" cy="211226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77240" y="2084832"/>
              <a:ext cx="9144" cy="2112264"/>
            </a:xfrm>
            <a:prstGeom prst="straightConnector1">
              <a:avLst/>
            </a:prstGeom>
            <a:noFill/>
            <a:ln w="76200" cap="flat" cmpd="sng" algn="ctr">
              <a:solidFill>
                <a:srgbClr val="0F6FC6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" name="TextBox 7"/>
            <p:cNvSpPr txBox="1"/>
            <p:nvPr/>
          </p:nvSpPr>
          <p:spPr>
            <a:xfrm rot="16200000">
              <a:off x="-563546" y="2861065"/>
              <a:ext cx="2010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CCA6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48472" y="2816352"/>
            <a:ext cx="583963" cy="3291840"/>
            <a:chOff x="8348472" y="2816352"/>
            <a:chExt cx="583963" cy="3291840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8348472" y="2816352"/>
              <a:ext cx="18288" cy="3291840"/>
            </a:xfrm>
            <a:prstGeom prst="straightConnector1">
              <a:avLst/>
            </a:prstGeom>
            <a:noFill/>
            <a:ln w="76200" cap="flat" cmpd="sng" algn="ctr">
              <a:solidFill>
                <a:srgbClr val="0F6FC6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1" name="TextBox 10"/>
            <p:cNvSpPr txBox="1"/>
            <p:nvPr/>
          </p:nvSpPr>
          <p:spPr>
            <a:xfrm rot="5400000">
              <a:off x="7260823" y="4308866"/>
              <a:ext cx="2820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CCA6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Boundary Forcing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9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04722" cy="1196353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Recent NOAA Initiatives to Address Grand Challenge</a:t>
            </a:r>
            <a:endParaRPr lang="en-US" alt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506817"/>
            <a:ext cx="1905000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569" y="1942891"/>
            <a:ext cx="86808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Initiative focuses on prediction on the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weeks 3+4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time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scale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NOAA Initiative (FY16-FY20):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NWS $5M/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yr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 appropriation to enhance operational capability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OAR $4M companion research initiative (not supported in FY16, in President’s Budget FY17)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NWS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proposed activities include extending ensemble to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30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days, developing experimental service products (temp/</a:t>
            </a:r>
            <a:r>
              <a:rPr lang="en-US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precip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 heat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 sea ice, tropical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cyclones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and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severe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weather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outlooks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) and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competitive grants for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predictability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research (co-funding with OAR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)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304722" cy="1196353"/>
          </a:xfrm>
        </p:spPr>
        <p:txBody>
          <a:bodyPr/>
          <a:lstStyle/>
          <a:p>
            <a:pPr algn="ctr">
              <a:defRPr/>
            </a:pPr>
            <a:r>
              <a:rPr lang="en-US" altLang="en-US" sz="3000" kern="1200" dirty="0">
                <a:latin typeface="Calibri" panose="020F0502020204030204" pitchFamily="34" charset="0"/>
              </a:rPr>
              <a:t>NOAA Progress Toward </a:t>
            </a:r>
            <a:r>
              <a:rPr lang="en-US" altLang="en-US" sz="3000" kern="1200" dirty="0" smtClean="0">
                <a:latin typeface="Calibri" panose="020F0502020204030204" pitchFamily="34" charset="0"/>
              </a:rPr>
              <a:t>Improving</a:t>
            </a:r>
            <a:br>
              <a:rPr lang="en-US" altLang="en-US" sz="3000" kern="1200" dirty="0" smtClean="0">
                <a:latin typeface="Calibri" panose="020F0502020204030204" pitchFamily="34" charset="0"/>
              </a:rPr>
            </a:br>
            <a:r>
              <a:rPr lang="en-US" altLang="en-US" sz="3000" kern="1200" dirty="0" smtClean="0">
                <a:latin typeface="Calibri" panose="020F0502020204030204" pitchFamily="34" charset="0"/>
              </a:rPr>
              <a:t>Sub-Seasonal </a:t>
            </a:r>
            <a:r>
              <a:rPr lang="en-US" altLang="en-US" sz="3000" kern="1200" dirty="0">
                <a:latin typeface="Calibri" panose="020F0502020204030204" pitchFamily="34" charset="0"/>
              </a:rPr>
              <a:t>to Seasonal Predictions</a:t>
            </a:r>
            <a:endParaRPr lang="en-US" altLang="en-US" sz="3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506817"/>
            <a:ext cx="1905000" cy="457200"/>
          </a:xfrm>
        </p:spPr>
        <p:txBody>
          <a:bodyPr/>
          <a:lstStyle/>
          <a:p>
            <a:pPr>
              <a:defRPr/>
            </a:pPr>
            <a:fld id="{9CCD57DD-FB58-4E9F-AC4A-3CBED88935C5}" type="slidenum">
              <a:rPr lang="en-US" altLang="en-US" sz="1100" b="1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57200" y="1728216"/>
            <a:ext cx="8229600" cy="470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buClr>
                <a:srgbClr val="002060"/>
              </a:buClr>
              <a:buNone/>
              <a:defRPr/>
            </a:pPr>
            <a:r>
              <a:rPr lang="en-US" altLang="en-US" sz="24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Completed</a:t>
            </a:r>
            <a:endParaRPr lang="en-US" altLang="en-US" sz="2400" b="1" kern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28650" lvl="1" indent="-457200" defTabSz="914400" eaLnBrk="1" hangingPunct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Operationalized the experimental National Multi-Model Ensemble (NMME), calibrated for predicting extreme events 1-2 months in </a:t>
            </a:r>
            <a:r>
              <a:rPr lang="en-US" altLang="en-US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advance</a:t>
            </a:r>
            <a:endParaRPr lang="en-US" altLang="en-US" kern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defTabSz="914400" eaLnBrk="1" hangingPunct="1">
              <a:buClr>
                <a:srgbClr val="002060"/>
              </a:buClr>
              <a:buNone/>
              <a:defRPr/>
            </a:pPr>
            <a:r>
              <a:rPr lang="en-US" altLang="en-US" sz="24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Initiated in FY16 </a:t>
            </a:r>
            <a:endParaRPr lang="en-US" altLang="en-US" sz="24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28650" lvl="1" indent="-457200" defTabSz="914400" eaLnBrk="1" hangingPunct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Extend current ensemble weather forecast system from a 16 day forecast to a 30 day forecast</a:t>
            </a:r>
          </a:p>
          <a:p>
            <a:pPr marL="0" lvl="1" indent="0" defTabSz="914400" eaLnBrk="1" hangingPunct="1">
              <a:lnSpc>
                <a:spcPct val="90000"/>
              </a:lnSpc>
              <a:spcBef>
                <a:spcPct val="75000"/>
              </a:spcBef>
              <a:buClr>
                <a:srgbClr val="002060"/>
              </a:buClr>
              <a:buNone/>
              <a:defRPr/>
            </a:pPr>
            <a:r>
              <a:rPr lang="en-US" altLang="en-US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 Progress</a:t>
            </a:r>
          </a:p>
          <a:p>
            <a:pPr marL="628650" lvl="1" indent="-457200" defTabSz="914400" eaLnBrk="1" hangingPunct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Improve atmosphere, ocean, land, cryosphere coupling for earth system models</a:t>
            </a:r>
          </a:p>
          <a:p>
            <a:pPr marL="628650" lvl="1" indent="-457200" defTabSz="914400" eaLnBrk="1" hangingPunct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Linking ensemble based probabilistic forecasts to stakeholder decisions</a:t>
            </a:r>
          </a:p>
        </p:txBody>
      </p:sp>
    </p:spTree>
    <p:extLst>
      <p:ext uri="{BB962C8B-B14F-4D97-AF65-F5344CB8AC3E}">
        <p14:creationId xmlns:p14="http://schemas.microsoft.com/office/powerpoint/2010/main" val="21594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luxton_EnergyBriefing">
  <a:themeElements>
    <a:clrScheme name="Edited Multi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luxton_EnergyBriefing">
  <a:themeElements>
    <a:clrScheme name="Edited Multi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857</TotalTime>
  <Words>1090</Words>
  <Application>Microsoft Office PowerPoint</Application>
  <PresentationFormat>On-screen Show (4:3)</PresentationFormat>
  <Paragraphs>161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11_luxton_EnergyBriefing</vt:lpstr>
      <vt:lpstr>12_luxton_EnergyBriefing</vt:lpstr>
      <vt:lpstr>Default Design</vt:lpstr>
      <vt:lpstr>1_Default Design</vt:lpstr>
      <vt:lpstr>Office Theme</vt:lpstr>
      <vt:lpstr> Improving Sub-Seasonal to Seasonal Prediction at NOAA </vt:lpstr>
      <vt:lpstr>Value of  Weekly to Seasonal Predictions</vt:lpstr>
      <vt:lpstr>NOAA’s California Drought Service Assessment</vt:lpstr>
      <vt:lpstr>NOAA’s Operational Products</vt:lpstr>
      <vt:lpstr>NOAA El Niño Rapid Response Field Campaign</vt:lpstr>
      <vt:lpstr>“The Grand Challenge”</vt:lpstr>
      <vt:lpstr>Recent Reviews by:  Hoskins (2013), Shukla &amp; Kinter (2006),  and BAMS “Grand Challenge” papers (2010)</vt:lpstr>
      <vt:lpstr>Recent NOAA Initiatives to Address Grand Challenge</vt:lpstr>
      <vt:lpstr>NOAA Progress Toward Improving Sub-Seasonal to Seasonal Predictions</vt:lpstr>
      <vt:lpstr>PowerPoint Presentation</vt:lpstr>
      <vt:lpstr>What’s Next in Mid-Range Forecasting?</vt:lpstr>
      <vt:lpstr>NOAA Contributions to Advance Forecast Informed Reservoir Operations (FIRO)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Predictability Question</dc:title>
  <dc:creator>Christina</dc:creator>
  <cp:lastModifiedBy>Jordan A. Smith</cp:lastModifiedBy>
  <cp:revision>56</cp:revision>
  <cp:lastPrinted>2016-07-11T14:13:11Z</cp:lastPrinted>
  <dcterms:created xsi:type="dcterms:W3CDTF">2014-07-15T01:23:20Z</dcterms:created>
  <dcterms:modified xsi:type="dcterms:W3CDTF">2016-07-19T14:25:42Z</dcterms:modified>
</cp:coreProperties>
</file>