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95" r:id="rId2"/>
    <p:sldId id="294" r:id="rId3"/>
    <p:sldId id="290" r:id="rId4"/>
    <p:sldId id="28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  <a:srgbClr val="FF85FF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11"/>
    <p:restoredTop sz="94643"/>
  </p:normalViewPr>
  <p:slideViewPr>
    <p:cSldViewPr snapToGrid="0" snapToObjects="1">
      <p:cViewPr varScale="1">
        <p:scale>
          <a:sx n="92" d="100"/>
          <a:sy n="92" d="100"/>
        </p:scale>
        <p:origin x="42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5" d="100"/>
        <a:sy n="1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F599E-939D-C04B-946A-107C587F2322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03DFE-4719-C948-A4C7-CD44E56BD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80" y="0"/>
            <a:ext cx="3474720" cy="2505834"/>
          </a:xfrm>
          <a:prstGeom prst="rect">
            <a:avLst/>
          </a:prstGeom>
        </p:spPr>
      </p:pic>
      <p:pic>
        <p:nvPicPr>
          <p:cNvPr id="8" name="Picture 11" descr="Comparison of idle fields from 2011 to 2015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0" t="-18" b="-1"/>
          <a:stretch/>
        </p:blipFill>
        <p:spPr bwMode="auto">
          <a:xfrm>
            <a:off x="8717280" y="2438486"/>
            <a:ext cx="3474720" cy="441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8"/>
          <a:stretch/>
        </p:blipFill>
        <p:spPr>
          <a:xfrm>
            <a:off x="-36822" y="0"/>
            <a:ext cx="8778240" cy="5043373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0253" y="5126062"/>
            <a:ext cx="8101736" cy="42869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300253" y="6211905"/>
            <a:ext cx="8114537" cy="46708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29192" y="5554757"/>
            <a:ext cx="7486192" cy="65714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855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A24C-1A43-1A41-B8CF-3C659BCF3E0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037C-C004-E448-8766-65B45B9F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A24C-1A43-1A41-B8CF-3C659BCF3E0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037C-C004-E448-8766-65B45B9F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55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7603"/>
            <a:ext cx="5169838" cy="5029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47603"/>
            <a:ext cx="5169838" cy="5029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A24C-1A43-1A41-B8CF-3C659BCF3E0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037C-C004-E448-8766-65B45B9F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2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0955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0429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28204"/>
            <a:ext cx="5157787" cy="42614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0429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28204"/>
            <a:ext cx="5183188" cy="42614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A24C-1A43-1A41-B8CF-3C659BCF3E0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037C-C004-E448-8766-65B45B9F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6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A24C-1A43-1A41-B8CF-3C659BCF3E0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037C-C004-E448-8766-65B45B9F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4" name="Title 5"/>
          <p:cNvSpPr txBox="1">
            <a:spLocks/>
          </p:cNvSpPr>
          <p:nvPr userDrawn="1"/>
        </p:nvSpPr>
        <p:spPr>
          <a:xfrm>
            <a:off x="10329335" y="6504211"/>
            <a:ext cx="1642015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 smtClean="0">
                <a:solidFill>
                  <a:schemeClr val="accent3"/>
                </a:solidFill>
              </a:rPr>
              <a:t>jpl.nasa.gov</a:t>
            </a:r>
            <a:endParaRPr lang="en-US" sz="1000" b="1" kern="500" spc="200" dirty="0">
              <a:solidFill>
                <a:schemeClr val="accent3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609600" y="6448711"/>
            <a:ext cx="206894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843310" y="6448711"/>
            <a:ext cx="650538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5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1" y="1"/>
            <a:ext cx="1100297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33519"/>
            <a:ext cx="10515600" cy="4943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1A24C-1A43-1A41-B8CF-3C659BCF3E0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4037C-C004-E448-8766-65B45B9F95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202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1292430" y="137319"/>
            <a:ext cx="7747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25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ln>
            <a:solidFill>
              <a:schemeClr val="bg1"/>
            </a:solidFill>
          </a:ln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ovanni.gsfc.nasa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WIMS Remote Sensing Needs and Applications Brainstorming Session – </a:t>
            </a:r>
            <a:br>
              <a:rPr lang="en-US" dirty="0" smtClean="0"/>
            </a:br>
            <a:r>
              <a:rPr lang="en-US" dirty="0" smtClean="0"/>
              <a:t>Group 2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16,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4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 water-related data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Consumptive use &amp; ET data across the entire state</a:t>
            </a:r>
          </a:p>
          <a:p>
            <a:pPr lvl="1"/>
            <a:r>
              <a:rPr lang="en-US" dirty="0" smtClean="0"/>
              <a:t>ET data currently only available for select basins with inconsistencies between basins</a:t>
            </a:r>
          </a:p>
          <a:p>
            <a:r>
              <a:rPr lang="en-US" dirty="0" smtClean="0"/>
              <a:t>High resolution soil moisture</a:t>
            </a:r>
          </a:p>
          <a:p>
            <a:r>
              <a:rPr lang="en-US" dirty="0" smtClean="0"/>
              <a:t>Channel geometries and available water storage</a:t>
            </a:r>
          </a:p>
          <a:p>
            <a:r>
              <a:rPr lang="en-US" dirty="0" smtClean="0"/>
              <a:t>Reservoir levels</a:t>
            </a:r>
          </a:p>
          <a:p>
            <a:r>
              <a:rPr lang="en-US" dirty="0" smtClean="0"/>
              <a:t>High resolution </a:t>
            </a:r>
            <a:r>
              <a:rPr lang="en-US" dirty="0"/>
              <a:t>elevation datasets and </a:t>
            </a:r>
            <a:r>
              <a:rPr lang="en-US" dirty="0" err="1"/>
              <a:t>lidar</a:t>
            </a:r>
            <a:r>
              <a:rPr lang="en-US" dirty="0"/>
              <a:t> applications </a:t>
            </a:r>
            <a:r>
              <a:rPr lang="en-US" dirty="0" smtClean="0"/>
              <a:t>to complement spectroscopy data (“</a:t>
            </a:r>
            <a:r>
              <a:rPr lang="en-US" dirty="0"/>
              <a:t>high enough resolution to see below sagebrush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In Wyoming, existing infrastructure is not even that well known – many diversions are privately owned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8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Recommendations to improve data services from NASA and other agencies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Websites should </a:t>
            </a:r>
            <a:r>
              <a:rPr lang="en-US" dirty="0" smtClean="0"/>
              <a:t>be easy for a new user to </a:t>
            </a:r>
            <a:r>
              <a:rPr lang="en-US" dirty="0"/>
              <a:t>figure out</a:t>
            </a:r>
          </a:p>
          <a:p>
            <a:r>
              <a:rPr lang="en-US" dirty="0" smtClean="0"/>
              <a:t>Pre-canned </a:t>
            </a:r>
            <a:r>
              <a:rPr lang="en-US" dirty="0"/>
              <a:t>or pre-processed data would be helpful (</a:t>
            </a:r>
            <a:r>
              <a:rPr lang="en-US" dirty="0" err="1"/>
              <a:t>eg</a:t>
            </a:r>
            <a:r>
              <a:rPr lang="en-US" dirty="0"/>
              <a:t> classified NVDI) </a:t>
            </a:r>
            <a:r>
              <a:rPr lang="en-US" dirty="0" smtClean="0"/>
              <a:t>especially for those agencies who don’t have a resident remote sensing/GIS expert. </a:t>
            </a:r>
            <a:r>
              <a:rPr lang="en-US" dirty="0"/>
              <a:t>Also helpful to group data by season</a:t>
            </a:r>
          </a:p>
          <a:p>
            <a:r>
              <a:rPr lang="en-US" dirty="0" smtClean="0"/>
              <a:t>Provide data in multiple formats for a range of users</a:t>
            </a:r>
            <a:endParaRPr lang="en-US" dirty="0"/>
          </a:p>
          <a:p>
            <a:r>
              <a:rPr lang="en-US" dirty="0" smtClean="0"/>
              <a:t>Outreach and Education! </a:t>
            </a:r>
          </a:p>
          <a:p>
            <a:pPr lvl="1"/>
            <a:r>
              <a:rPr lang="en-US" dirty="0" smtClean="0"/>
              <a:t>Case studies and examples of how other people are already using the data.  Examples should be easy to follow AND easy to find on the website</a:t>
            </a:r>
          </a:p>
          <a:p>
            <a:pPr lvl="2"/>
            <a:r>
              <a:rPr lang="en-US" dirty="0" smtClean="0"/>
              <a:t>Include how/where to get the data</a:t>
            </a:r>
          </a:p>
          <a:p>
            <a:pPr lvl="1"/>
            <a:r>
              <a:rPr lang="en-US" dirty="0" smtClean="0"/>
              <a:t>Videos are okay but nice to have a short but easy to follow document to refer back to (</a:t>
            </a:r>
            <a:r>
              <a:rPr lang="en-US" dirty="0" err="1" smtClean="0"/>
              <a:t>eg</a:t>
            </a:r>
            <a:r>
              <a:rPr lang="en-US" dirty="0" smtClean="0"/>
              <a:t> 2 page primer)</a:t>
            </a:r>
          </a:p>
          <a:p>
            <a:pPr lvl="1"/>
            <a:r>
              <a:rPr lang="en-US" dirty="0" smtClean="0"/>
              <a:t>In-person training offerings are very appreciated</a:t>
            </a:r>
          </a:p>
          <a:p>
            <a:r>
              <a:rPr lang="en-US" dirty="0"/>
              <a:t>Website unreliability is a turnoff for users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Goddard’s Giovanni website (</a:t>
            </a:r>
            <a:r>
              <a:rPr lang="en-US" dirty="0">
                <a:hlinkClick r:id="rId2"/>
              </a:rPr>
              <a:t>https://giovanni.gsfc.nasa.gov/</a:t>
            </a:r>
            <a:r>
              <a:rPr lang="en-US" dirty="0"/>
              <a:t> ) provides great data but </a:t>
            </a:r>
            <a:r>
              <a:rPr lang="en-US" dirty="0" smtClean="0"/>
              <a:t>website periodically </a:t>
            </a:r>
            <a:r>
              <a:rPr lang="en-US" dirty="0"/>
              <a:t>seems to be unavailable or not working </a:t>
            </a:r>
            <a:r>
              <a:rPr lang="en-US" dirty="0" smtClean="0"/>
              <a:t>properly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7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comments: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tools used by the group: ArcGIS, Python, R, Google Earth Engine</a:t>
            </a:r>
          </a:p>
          <a:p>
            <a:r>
              <a:rPr lang="en-US" dirty="0" smtClean="0"/>
              <a:t>Most group members agreed that open source applications are better</a:t>
            </a:r>
          </a:p>
          <a:p>
            <a:pPr lvl="1"/>
            <a:r>
              <a:rPr lang="en-US" dirty="0" smtClean="0"/>
              <a:t>Some concerns about long term availability and support of Google Earth Engine, especially for research vs non-research</a:t>
            </a:r>
          </a:p>
          <a:p>
            <a:r>
              <a:rPr lang="en-US" dirty="0" smtClean="0"/>
              <a:t>NASA Early Adopters programs are a good idea (get users involved early and increases chances of long term use)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6864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318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WIMS Remote Sensing Needs and Applications Brainstorming Session –  Group 2 </vt:lpstr>
      <vt:lpstr>Most important water-related data gaps</vt:lpstr>
      <vt:lpstr>Recommendations to improve data services from NASA and other agencies</vt:lpstr>
      <vt:lpstr>General comments: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J Budney</dc:creator>
  <cp:lastModifiedBy>Judy Lai-Norling</cp:lastModifiedBy>
  <cp:revision>77</cp:revision>
  <cp:lastPrinted>2016-12-19T16:48:45Z</cp:lastPrinted>
  <dcterms:created xsi:type="dcterms:W3CDTF">2016-12-05T19:53:56Z</dcterms:created>
  <dcterms:modified xsi:type="dcterms:W3CDTF">2018-01-18T06:08:00Z</dcterms:modified>
</cp:coreProperties>
</file>