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6" r:id="rId9"/>
    <p:sldId id="264" r:id="rId10"/>
    <p:sldId id="265" r:id="rId11"/>
    <p:sldId id="267" r:id="rId12"/>
    <p:sldId id="268" r:id="rId1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500" b="1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5500" b="1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5500" b="1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5500" b="1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5500" b="1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5500" b="1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5500" b="1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5500" b="1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5500" b="1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3A06"/>
    <a:srgbClr val="705132"/>
    <a:srgbClr val="2F709D"/>
    <a:srgbClr val="79B1D7"/>
    <a:srgbClr val="2E91B0"/>
    <a:srgbClr val="5F5F5F"/>
    <a:srgbClr val="21677D"/>
    <a:srgbClr val="4EB3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45" autoAdjust="0"/>
  </p:normalViewPr>
  <p:slideViewPr>
    <p:cSldViewPr>
      <p:cViewPr varScale="1">
        <p:scale>
          <a:sx n="56" d="100"/>
          <a:sy n="56" d="100"/>
        </p:scale>
        <p:origin x="1229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11BF257-EFDA-4B1A-8876-F01ADAAEC7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9E31F5D-B3B7-47D7-8654-8D6856925B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5600" b="1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57066" indent="-291179">
              <a:defRPr sz="5600" b="1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64717" indent="-232943">
              <a:defRPr sz="5600" b="1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30604" indent="-232943">
              <a:defRPr sz="5600" b="1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96491" indent="-232943">
              <a:defRPr sz="5600" b="1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5600" b="1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5600" b="1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5600" b="1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5600" b="1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fld id="{C983E6AD-E0B8-495F-BC84-C4F42BABDEE0}" type="slidenum">
              <a:rPr lang="en-US" altLang="en-US" sz="1200" b="0">
                <a:solidFill>
                  <a:schemeClr val="tx1"/>
                </a:solidFill>
                <a:latin typeface="Arial" panose="020B0604020202020204" pitchFamily="34" charset="0"/>
              </a:rPr>
              <a:pPr/>
              <a:t>4</a:t>
            </a:fld>
            <a:endParaRPr lang="en-US" altLang="en-US" sz="12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5600" b="1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57066" indent="-291179">
              <a:defRPr sz="5600" b="1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64717" indent="-232943">
              <a:defRPr sz="5600" b="1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30604" indent="-232943">
              <a:defRPr sz="5600" b="1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96491" indent="-232943">
              <a:defRPr sz="5600" b="1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5600" b="1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5600" b="1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5600" b="1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5600" b="1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fld id="{D528818A-82AF-4E92-ACDB-7D071AAA3D4A}" type="slidenum">
              <a:rPr lang="en-US" altLang="en-US" sz="1200" b="0">
                <a:solidFill>
                  <a:schemeClr val="tx1"/>
                </a:solidFill>
                <a:latin typeface="Arial" panose="020B0604020202020204" pitchFamily="34" charset="0"/>
              </a:rPr>
              <a:pPr/>
              <a:t>6</a:t>
            </a:fld>
            <a:endParaRPr lang="en-US" altLang="en-US" sz="12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 descr="Background (Ripple)"/>
          <p:cNvPicPr>
            <a:picLocks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gradFill rotWithShape="1">
            <a:gsLst>
              <a:gs pos="0">
                <a:srgbClr val="164453"/>
              </a:gs>
              <a:gs pos="100000">
                <a:srgbClr val="21677D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5500" b="1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defRPr sz="5500" b="1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defRPr sz="5500" b="1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defRPr sz="5500" b="1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defRPr sz="5500" b="1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500" b="1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500" b="1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500" b="1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500" b="1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5500" b="1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defRPr sz="5500" b="1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defRPr sz="5500" b="1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defRPr sz="5500" b="1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defRPr sz="5500" b="1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500" b="1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500" b="1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500" b="1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500" b="1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3505200"/>
            <a:ext cx="6934200" cy="1470025"/>
          </a:xfrm>
        </p:spPr>
        <p:txBody>
          <a:bodyPr bIns="0" anchor="b"/>
          <a:lstStyle>
            <a:lvl1pPr algn="l">
              <a:defRPr sz="4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5029200"/>
            <a:ext cx="6934200" cy="9144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 b="1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F8C97E-1257-4A64-96FC-29CB1FB4AD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0374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3B4F8-720C-4030-893B-815ED97BCD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1844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45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451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3F665-7B43-43CA-BF34-6CB64E9A81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8927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8E9EC-54EC-4BEB-8B61-D872C90F26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712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0F4B2-4745-4FF5-9057-A2B94BCEC2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1294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33E31-8E77-4EC9-974E-CA0F74B538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684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EFD29-A6A0-43E3-A2BE-4BFD9F13C1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8355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B8E5B-74F3-4FFF-819C-704B7B4C31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4545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7EA48-A85A-49C2-9FFA-AC462AB22E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1685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7BBC2-CD5A-4D0B-ABD3-3807CBE503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4430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3CE2E-679E-4D9D-88F5-5F44CF4B5E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8036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Background (Ripple)2"/>
          <p:cNvPicPr>
            <a:picLocks noChangeArrowheads="1"/>
          </p:cNvPicPr>
          <p:nvPr/>
        </p:nvPicPr>
        <p:blipFill>
          <a:blip r:embed="rId1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gradFill rotWithShape="1">
            <a:gsLst>
              <a:gs pos="0">
                <a:srgbClr val="164452"/>
              </a:gs>
              <a:gs pos="100000">
                <a:srgbClr val="21677D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03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 smtClean="0">
                <a:solidFill>
                  <a:srgbClr val="21677D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 smtClean="0">
                <a:solidFill>
                  <a:srgbClr val="21677D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6388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>
                <a:solidFill>
                  <a:srgbClr val="21677D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4081364-4A96-4F51-9195-F719D64298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Verdana" panose="020B060403050404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Verdana" panose="020B060403050404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Verdana" panose="020B060403050404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Verdana" panose="020B060403050404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Verdana" panose="020B060403050404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Verdana" panose="020B060403050404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Verdana" panose="020B060403050404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3200" kern="1200">
          <a:solidFill>
            <a:srgbClr val="21677D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800" kern="1200">
          <a:solidFill>
            <a:srgbClr val="21677D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400" kern="1200">
          <a:solidFill>
            <a:srgbClr val="21677D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kern="1200">
          <a:solidFill>
            <a:srgbClr val="21677D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000" kern="1200">
          <a:solidFill>
            <a:srgbClr val="21677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400"/>
              <a:t>Water Infrastructure Financing in Utah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Todd Stonely, P.E.</a:t>
            </a:r>
          </a:p>
          <a:p>
            <a:pPr eaLnBrk="1" hangingPunct="1"/>
            <a:r>
              <a:rPr lang="en-US" altLang="en-US" sz="2000"/>
              <a:t>Project Funding Manager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Project Priority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/>
              <a:t>Public health, safety, or emergency projects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/>
              <a:t>Municipal water projects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/>
              <a:t>Agricultural water projects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/>
              <a:t>Projects with significant other funding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Lessons Learned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Revolving funds work very well!!</a:t>
            </a:r>
          </a:p>
          <a:p>
            <a:pPr eaLnBrk="1" hangingPunct="1"/>
            <a:r>
              <a:rPr lang="en-US" altLang="en-US" b="1" u="sng"/>
              <a:t>Strong</a:t>
            </a:r>
            <a:r>
              <a:rPr lang="en-US" altLang="en-US"/>
              <a:t> support from Legislature, rural, and urban areas</a:t>
            </a:r>
          </a:p>
          <a:p>
            <a:pPr eaLnBrk="1" hangingPunct="1"/>
            <a:r>
              <a:rPr lang="en-US" altLang="en-US"/>
              <a:t>Priority systems and creative financing options help when funds are lean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Recommendations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Collect and report accurate water data</a:t>
            </a:r>
          </a:p>
          <a:p>
            <a:pPr eaLnBrk="1" hangingPunct="1"/>
            <a:r>
              <a:rPr lang="en-US" altLang="en-US"/>
              <a:t>Robust planning efforts</a:t>
            </a:r>
          </a:p>
          <a:p>
            <a:pPr eaLnBrk="1" hangingPunct="1"/>
            <a:r>
              <a:rPr lang="en-US" altLang="en-US"/>
              <a:t>Work with key water users to make the case for needed investments</a:t>
            </a:r>
          </a:p>
          <a:p>
            <a:pPr eaLnBrk="1" hangingPunct="1"/>
            <a:r>
              <a:rPr lang="en-US" altLang="en-US"/>
              <a:t>Use existing mechanisms to distribute new money when possible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Revolving Loan Funds	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3000" dirty="0"/>
              <a:t>The Board of Water Resources manages four loan funds: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z="1200" dirty="0"/>
          </a:p>
          <a:p>
            <a:pPr lvl="1" eaLnBrk="1" hangingPunct="1"/>
            <a:r>
              <a:rPr lang="en-US" altLang="en-US" sz="2600" dirty="0"/>
              <a:t>Revolving Construction Fund (1947)</a:t>
            </a:r>
          </a:p>
          <a:p>
            <a:pPr lvl="1" eaLnBrk="1" hangingPunct="1"/>
            <a:r>
              <a:rPr lang="en-US" altLang="en-US" sz="2600" dirty="0"/>
              <a:t>Cities Water Loan Fund (1974)</a:t>
            </a:r>
          </a:p>
          <a:p>
            <a:pPr lvl="1" eaLnBrk="1" hangingPunct="1"/>
            <a:r>
              <a:rPr lang="en-US" altLang="en-US" sz="2600" dirty="0"/>
              <a:t>Construction &amp; Development Fund (1978)</a:t>
            </a:r>
          </a:p>
          <a:p>
            <a:pPr lvl="1" eaLnBrk="1" hangingPunct="1"/>
            <a:r>
              <a:rPr lang="en-US" altLang="en-US" sz="2600" dirty="0"/>
              <a:t>Water Infrastructure Restricted Account (2016)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Revolving Construction Fund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dirty="0"/>
              <a:t>1947-1986:</a:t>
            </a:r>
            <a:r>
              <a:rPr lang="en-US" sz="2800" dirty="0"/>
              <a:t> 	Consistently funded 				from General Fund 					(Annual Avg. $1.4M)</a:t>
            </a:r>
          </a:p>
          <a:p>
            <a:pPr eaLnBrk="1" hangingPunct="1">
              <a:defRPr/>
            </a:pPr>
            <a:r>
              <a:rPr lang="en-US" sz="2800" b="1" dirty="0"/>
              <a:t>1987-92:</a:t>
            </a:r>
            <a:r>
              <a:rPr lang="en-US" sz="2800" dirty="0"/>
              <a:t> 		No appropriations</a:t>
            </a:r>
          </a:p>
          <a:p>
            <a:pPr eaLnBrk="1" hangingPunct="1">
              <a:defRPr/>
            </a:pPr>
            <a:r>
              <a:rPr lang="en-US" sz="2800" b="1" dirty="0"/>
              <a:t>1993-Present:</a:t>
            </a:r>
            <a:r>
              <a:rPr lang="en-US" sz="2800" dirty="0"/>
              <a:t> 	Annual appropriations 				for Dam Safety (Avg. 				$4.1M)*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sz="1600" b="1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sz="1600" b="1" dirty="0"/>
              <a:t>*</a:t>
            </a:r>
            <a:r>
              <a:rPr lang="en-US" sz="1600" dirty="0"/>
              <a:t>Includes one time appropriations of $11M (2016) and $8.4M (2018)</a:t>
            </a:r>
            <a:endParaRPr lang="en-US" sz="1600" b="1" dirty="0"/>
          </a:p>
          <a:p>
            <a:pPr eaLnBrk="1" hangingPunct="1">
              <a:defRPr/>
            </a:pPr>
            <a:endParaRPr lang="en-US" sz="2800" dirty="0"/>
          </a:p>
          <a:p>
            <a:pPr eaLnBrk="1" hangingPunct="1">
              <a:defRPr/>
            </a:pPr>
            <a:r>
              <a:rPr lang="en-US" sz="2800" b="1" dirty="0"/>
              <a:t>TOTAL = $137,000,000</a:t>
            </a:r>
          </a:p>
          <a:p>
            <a:pPr eaLnBrk="1" hangingPunct="1"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Cities Water Loan Fund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b="1"/>
              <a:t>1974-1989:</a:t>
            </a:r>
            <a:r>
              <a:rPr lang="en-US" altLang="en-US" sz="2800"/>
              <a:t> 	Consistently funded 				from General Fund 					(Annual Avg. $1.4M)</a:t>
            </a:r>
          </a:p>
          <a:p>
            <a:pPr eaLnBrk="1" hangingPunct="1"/>
            <a:r>
              <a:rPr lang="en-US" altLang="en-US" sz="2800" b="1"/>
              <a:t>1990-Present:</a:t>
            </a:r>
            <a:r>
              <a:rPr lang="en-US" altLang="en-US" sz="2800"/>
              <a:t> 	No appropriations</a:t>
            </a:r>
          </a:p>
          <a:p>
            <a:pPr eaLnBrk="1" hangingPunct="1"/>
            <a:r>
              <a:rPr lang="en-US" altLang="en-US" sz="2800" b="1"/>
              <a:t>2009:</a:t>
            </a:r>
            <a:r>
              <a:rPr lang="en-US" altLang="en-US" sz="2800"/>
              <a:t> 			Legislature raided fund 				($3.6M)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 b="1"/>
              <a:t>TOTAL = $18,000,000</a:t>
            </a:r>
          </a:p>
          <a:p>
            <a:pPr eaLnBrk="1" hangingPunct="1"/>
            <a:endParaRPr lang="en-US" altLang="en-US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Construction &amp; Development Fund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b="1"/>
              <a:t>1979 &amp; 1978:</a:t>
            </a:r>
            <a:r>
              <a:rPr lang="en-US" altLang="en-US" sz="2800"/>
              <a:t> 	$25M</a:t>
            </a:r>
          </a:p>
          <a:p>
            <a:pPr eaLnBrk="1" hangingPunct="1"/>
            <a:r>
              <a:rPr lang="en-US" altLang="en-US" sz="2800" b="1"/>
              <a:t>1983:			</a:t>
            </a:r>
            <a:r>
              <a:rPr lang="en-US" altLang="en-US" sz="2800"/>
              <a:t>$20M</a:t>
            </a:r>
          </a:p>
          <a:p>
            <a:pPr eaLnBrk="1" hangingPunct="1"/>
            <a:r>
              <a:rPr lang="en-US" altLang="en-US" sz="2800" b="1"/>
              <a:t>1986:			</a:t>
            </a:r>
            <a:r>
              <a:rPr lang="en-US" altLang="en-US" sz="2800"/>
              <a:t>$  3M</a:t>
            </a:r>
          </a:p>
          <a:p>
            <a:pPr eaLnBrk="1" hangingPunct="1"/>
            <a:r>
              <a:rPr lang="en-US" altLang="en-US" sz="2800" b="1"/>
              <a:t>1990:</a:t>
            </a:r>
            <a:r>
              <a:rPr lang="en-US" altLang="en-US" sz="2800"/>
              <a:t>			$15M</a:t>
            </a:r>
            <a:endParaRPr lang="en-US" altLang="en-US" sz="2800" b="1"/>
          </a:p>
          <a:p>
            <a:pPr eaLnBrk="1" hangingPunct="1"/>
            <a:r>
              <a:rPr lang="en-US" altLang="en-US" sz="2800" b="1"/>
              <a:t>1992-2006:</a:t>
            </a:r>
            <a:r>
              <a:rPr lang="en-US" altLang="en-US" sz="2800"/>
              <a:t> 	Annual approp. from				Sales Tax (Avg. $3.8M)</a:t>
            </a:r>
          </a:p>
          <a:p>
            <a:pPr eaLnBrk="1" hangingPunct="1"/>
            <a:r>
              <a:rPr lang="en-US" altLang="en-US" sz="2800" b="1"/>
              <a:t>2007-Present:	</a:t>
            </a:r>
            <a:r>
              <a:rPr lang="en-US" altLang="en-US" sz="2800"/>
              <a:t>Sales Tax (Avg. $13.9M)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 b="1"/>
              <a:t>TOTAL = $312,000,000</a:t>
            </a:r>
          </a:p>
          <a:p>
            <a:pPr eaLnBrk="1" hangingPunct="1"/>
            <a:endParaRPr lang="en-US" altLang="en-US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Water Infrastructure Restricted Account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US" altLang="en-US" sz="2800" b="1"/>
              <a:t>2016:</a:t>
            </a:r>
            <a:r>
              <a:rPr lang="en-US" altLang="en-US" sz="2800"/>
              <a:t> 			$5.0M from General Fund</a:t>
            </a:r>
          </a:p>
          <a:p>
            <a:pPr eaLnBrk="1" hangingPunct="1"/>
            <a:r>
              <a:rPr lang="en-US" altLang="en-US" sz="2800" b="1"/>
              <a:t>2018:</a:t>
            </a:r>
            <a:r>
              <a:rPr lang="en-US" altLang="en-US" sz="2800"/>
              <a:t> 			$7.7M from Sales Tax</a:t>
            </a:r>
          </a:p>
          <a:p>
            <a:pPr eaLnBrk="1" hangingPunct="1"/>
            <a:r>
              <a:rPr lang="en-US" altLang="en-US" sz="2800" b="1"/>
              <a:t>Future Years:</a:t>
            </a:r>
            <a:r>
              <a:rPr lang="en-US" altLang="en-US" sz="2800"/>
              <a:t> 	Gradual ramp up to full 					1/16 cent Sales Tax 						($25-30M)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 b="1"/>
              <a:t>TOTAL = $12,700,000</a:t>
            </a:r>
          </a:p>
          <a:p>
            <a:pPr eaLnBrk="1" hangingPunct="1"/>
            <a:endParaRPr lang="en-US" altLang="en-US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Revloving Funds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Overseen by Board of Water Resources (WIRA – Includes legislative process)</a:t>
            </a:r>
          </a:p>
          <a:p>
            <a:pPr eaLnBrk="1" hangingPunct="1"/>
            <a:r>
              <a:rPr lang="en-US" altLang="en-US" sz="2800"/>
              <a:t>Eligible entities: Water and Irrigation co. and Political Subdivisions of the State</a:t>
            </a:r>
          </a:p>
          <a:p>
            <a:pPr eaLnBrk="1" hangingPunct="1"/>
            <a:r>
              <a:rPr lang="en-US" altLang="en-US" sz="2800"/>
              <a:t>Any water-related project, including flood control</a:t>
            </a:r>
          </a:p>
          <a:p>
            <a:pPr eaLnBrk="1" hangingPunct="1"/>
            <a:r>
              <a:rPr lang="en-US" altLang="en-US" sz="2800"/>
              <a:t>Primarily low-interest loans</a:t>
            </a:r>
          </a:p>
          <a:p>
            <a:pPr eaLnBrk="1" hangingPunct="1"/>
            <a:r>
              <a:rPr lang="en-US" altLang="en-US" sz="2800"/>
              <a:t>Dam safety grants (limited)</a:t>
            </a:r>
          </a:p>
          <a:p>
            <a:pPr eaLnBrk="1" hangingPunct="1"/>
            <a:r>
              <a:rPr lang="en-US" altLang="en-US" sz="2800"/>
              <a:t>New legislative appropriations not  required for carryover</a:t>
            </a:r>
          </a:p>
          <a:p>
            <a:pPr eaLnBrk="1" hangingPunct="1"/>
            <a:endParaRPr lang="en-US" altLang="en-US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Revolving Funds, cont.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Funds not tied to State Water Plan</a:t>
            </a:r>
          </a:p>
          <a:p>
            <a:pPr eaLnBrk="1" hangingPunct="1"/>
            <a:r>
              <a:rPr lang="en-US" altLang="en-US"/>
              <a:t>State Water Plan often identifies areas of need</a:t>
            </a:r>
          </a:p>
          <a:p>
            <a:pPr eaLnBrk="1" hangingPunct="1"/>
            <a:r>
              <a:rPr lang="en-US" altLang="en-US"/>
              <a:t>Water supply funding not integrated with water quality funding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Other Sources of Funding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Emergency appropriations (1977)</a:t>
            </a:r>
          </a:p>
          <a:p>
            <a:pPr eaLnBrk="1" hangingPunct="1"/>
            <a:r>
              <a:rPr lang="en-US" altLang="en-US"/>
              <a:t>State funds used as matching funds for federal funds (WaterSMART grants primarily)</a:t>
            </a:r>
          </a:p>
          <a:p>
            <a:pPr eaLnBrk="1" hangingPunct="1"/>
            <a:r>
              <a:rPr lang="en-US" altLang="en-US"/>
              <a:t>Public private partnerships?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WRe Standard (Ripple)">
  <a:themeElements>
    <a:clrScheme name="DWRe Standard (Ripple)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2C8DE"/>
      </a:accent1>
      <a:accent2>
        <a:srgbClr val="FFFF99"/>
      </a:accent2>
      <a:accent3>
        <a:srgbClr val="FFFFFF"/>
      </a:accent3>
      <a:accent4>
        <a:srgbClr val="000000"/>
      </a:accent4>
      <a:accent5>
        <a:srgbClr val="C1E0EC"/>
      </a:accent5>
      <a:accent6>
        <a:srgbClr val="E7E78A"/>
      </a:accent6>
      <a:hlink>
        <a:srgbClr val="FFBE3B"/>
      </a:hlink>
      <a:folHlink>
        <a:srgbClr val="319CBD"/>
      </a:folHlink>
    </a:clrScheme>
    <a:fontScheme name="DWRe Standard (Ripple)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55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55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DWRe Standard (Ripple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Re Standard (Ripple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Re Standard (Ripple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Re Standard (Ripple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Re Standard (Ripple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Re Standard (Ripple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Re Standard (Ripple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Re Standard (Ripple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Re Standard (Ripple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Re Standard (Ripple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Re Standard (Ripple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Re Standard (Ripple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Re Standard (Ripple)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2C8DE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C1E0EC"/>
        </a:accent5>
        <a:accent6>
          <a:srgbClr val="E7E78A"/>
        </a:accent6>
        <a:hlink>
          <a:srgbClr val="FFBE3B"/>
        </a:hlink>
        <a:folHlink>
          <a:srgbClr val="319C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Re Standard (Ripple)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19971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DDCABB"/>
        </a:accent5>
        <a:accent6>
          <a:srgbClr val="E7E78A"/>
        </a:accent6>
        <a:hlink>
          <a:srgbClr val="FFBE3B"/>
        </a:hlink>
        <a:folHlink>
          <a:srgbClr val="8B643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SWC - Infrastructure Financing [Compatibility Mode]" id="{89BA30AA-B2C5-40AE-91DE-46EE419D3223}" vid="{54CB19DF-155C-4C37-8BE4-8B2115CAEE5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WSWC - Infrastructure Financing</Template>
  <TotalTime>0</TotalTime>
  <Words>271</Words>
  <Application>Microsoft Office PowerPoint</Application>
  <PresentationFormat>On-screen Show (4:3)</PresentationFormat>
  <Paragraphs>70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Verdana</vt:lpstr>
      <vt:lpstr>Wingdings</vt:lpstr>
      <vt:lpstr>DWRe Standard (Ripple)</vt:lpstr>
      <vt:lpstr>Water Infrastructure Financing in Utah</vt:lpstr>
      <vt:lpstr>Revolving Loan Funds </vt:lpstr>
      <vt:lpstr>Revolving Construction Fund</vt:lpstr>
      <vt:lpstr>Cities Water Loan Fund</vt:lpstr>
      <vt:lpstr>Construction &amp; Development Fund</vt:lpstr>
      <vt:lpstr>Water Infrastructure Restricted Account</vt:lpstr>
      <vt:lpstr>Revloving Funds</vt:lpstr>
      <vt:lpstr>Revolving Funds, cont.</vt:lpstr>
      <vt:lpstr>Other Sources of Funding</vt:lpstr>
      <vt:lpstr>Project Priority</vt:lpstr>
      <vt:lpstr>Lessons Learned</vt:lpstr>
      <vt:lpstr>Recommendations</vt:lpstr>
    </vt:vector>
  </TitlesOfParts>
  <Company>State of Utah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Infrastructure Financing in Utah</dc:title>
  <dc:creator>Todd Stonely</dc:creator>
  <cp:lastModifiedBy>Theresa Johnson</cp:lastModifiedBy>
  <cp:revision>2</cp:revision>
  <cp:lastPrinted>2019-03-18T15:09:34Z</cp:lastPrinted>
  <dcterms:created xsi:type="dcterms:W3CDTF">2019-03-18T15:09:22Z</dcterms:created>
  <dcterms:modified xsi:type="dcterms:W3CDTF">2019-03-19T18:58:09Z</dcterms:modified>
</cp:coreProperties>
</file>