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62" r:id="rId3"/>
    <p:sldId id="263" r:id="rId4"/>
    <p:sldId id="264" r:id="rId5"/>
    <p:sldId id="265" r:id="rId6"/>
    <p:sldId id="270" r:id="rId7"/>
    <p:sldId id="266" r:id="rId8"/>
    <p:sldId id="267" r:id="rId9"/>
    <p:sldId id="268"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p:cViewPr varScale="1">
        <p:scale>
          <a:sx n="77" d="100"/>
          <a:sy n="77" d="100"/>
        </p:scale>
        <p:origin x="-1181"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3DBC1-21F1-4990-A99A-6F32484E8CD6}" type="datetimeFigureOut">
              <a:rPr lang="en-US" smtClean="0"/>
              <a:t>3/19/2019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181532-DBF0-4C65-87BC-82D5A9F5EBCF}" type="slidenum">
              <a:rPr lang="en-US" smtClean="0"/>
              <a:t>‹#›</a:t>
            </a:fld>
            <a:endParaRPr lang="en-US"/>
          </a:p>
        </p:txBody>
      </p:sp>
    </p:spTree>
    <p:extLst>
      <p:ext uri="{BB962C8B-B14F-4D97-AF65-F5344CB8AC3E}">
        <p14:creationId xmlns:p14="http://schemas.microsoft.com/office/powerpoint/2010/main" val="277764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smtClean="0"/>
              <a:t>1</a:t>
            </a:fld>
            <a:endParaRPr lang="en-US" dirty="0"/>
          </a:p>
        </p:txBody>
      </p:sp>
    </p:spTree>
    <p:extLst>
      <p:ext uri="{BB962C8B-B14F-4D97-AF65-F5344CB8AC3E}">
        <p14:creationId xmlns:p14="http://schemas.microsoft.com/office/powerpoint/2010/main" val="147936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Oregon Plan for Salmon and Watersheds organized specific actions, or measures, around the factors that contributed to the decline in fish populations and watershed health. Most of these actions focused on improvement of water quality and quantity and habitat restoration. Landowners and other private citizens, community organizations, interest groups, and all levels of government came together to organize, fund, and implement these measures. Watershed councils and soil and water conservation districts have led efforts in many watersheds.</a:t>
            </a:r>
          </a:p>
          <a:p>
            <a:r>
              <a:rPr lang="en-US" sz="1200" b="0" i="0" kern="1200" dirty="0" smtClean="0">
                <a:solidFill>
                  <a:schemeClr val="tx1"/>
                </a:solidFill>
                <a:effectLst/>
                <a:latin typeface="+mn-lt"/>
                <a:ea typeface="+mn-ea"/>
                <a:cs typeface="+mn-cs"/>
              </a:rPr>
              <a:t>The 4 elements of the Plan:</a:t>
            </a:r>
          </a:p>
          <a:p>
            <a:r>
              <a:rPr lang="en-US" sz="1200" b="0" i="0" kern="1200" dirty="0" smtClean="0">
                <a:solidFill>
                  <a:schemeClr val="tx1"/>
                </a:solidFill>
                <a:effectLst/>
                <a:latin typeface="+mn-lt"/>
                <a:ea typeface="+mn-ea"/>
                <a:cs typeface="+mn-cs"/>
              </a:rPr>
              <a:t>Voluntary restoration actions by private landowners</a:t>
            </a:r>
          </a:p>
          <a:p>
            <a:r>
              <a:rPr lang="en-US" sz="1200" b="0" i="0" kern="1200" dirty="0" smtClean="0">
                <a:solidFill>
                  <a:schemeClr val="tx1"/>
                </a:solidFill>
                <a:effectLst/>
                <a:latin typeface="+mn-lt"/>
                <a:ea typeface="+mn-ea"/>
                <a:cs typeface="+mn-cs"/>
              </a:rPr>
              <a:t>Coordinated state and federal agency and tribal actions</a:t>
            </a:r>
          </a:p>
          <a:p>
            <a:r>
              <a:rPr lang="en-US" sz="1200" b="0" i="0" kern="1200" dirty="0" smtClean="0">
                <a:solidFill>
                  <a:schemeClr val="tx1"/>
                </a:solidFill>
                <a:effectLst/>
                <a:latin typeface="+mn-lt"/>
                <a:ea typeface="+mn-ea"/>
                <a:cs typeface="+mn-cs"/>
              </a:rPr>
              <a:t>Monitoring watershed health, water quality, and salmon recovery</a:t>
            </a:r>
          </a:p>
          <a:p>
            <a:r>
              <a:rPr lang="en-US" sz="1200" b="0" i="0" kern="1200" dirty="0" smtClean="0">
                <a:solidFill>
                  <a:schemeClr val="tx1"/>
                </a:solidFill>
                <a:effectLst/>
                <a:latin typeface="+mn-lt"/>
                <a:ea typeface="+mn-ea"/>
                <a:cs typeface="+mn-cs"/>
              </a:rPr>
              <a:t>Strong scientific oversight by the Independent Multidisciplinary Science Team (IMST)</a:t>
            </a:r>
          </a:p>
          <a:p>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5829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spcBef>
                <a:spcPts val="0"/>
              </a:spcBef>
              <a:buFont typeface="Symbol"/>
              <a:buChar char=""/>
            </a:pPr>
            <a:r>
              <a:rPr lang="en-US" sz="1200" dirty="0" smtClean="0">
                <a:latin typeface="Avenir LT Std 45 Book"/>
                <a:ea typeface="Calibri"/>
                <a:cs typeface="Times New Roman"/>
              </a:rPr>
              <a:t>Business Oregon investment leverages USDA Rural Development &amp; Economic Development Admin $</a:t>
            </a:r>
          </a:p>
          <a:p>
            <a:pPr lvl="0">
              <a:lnSpc>
                <a:spcPct val="107000"/>
              </a:lnSpc>
              <a:spcBef>
                <a:spcPts val="0"/>
              </a:spcBef>
              <a:buFont typeface="Symbol"/>
              <a:buChar char=""/>
            </a:pPr>
            <a:endParaRPr lang="en-US" sz="12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OWEB $ funds some of the natural infrastructure components of broader projects</a:t>
            </a:r>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5829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Prineville system development charges high (3X) needed a new wastewater plant, created wetland treatment system (120 ac,</a:t>
            </a:r>
            <a:r>
              <a:rPr lang="en-US" baseline="0" dirty="0" smtClean="0"/>
              <a:t> multipurpose wetland)</a:t>
            </a:r>
          </a:p>
          <a:p>
            <a:r>
              <a:rPr lang="en-US" baseline="0" dirty="0" smtClean="0"/>
              <a:t>Future treatment costs went from $62M to $7.7</a:t>
            </a:r>
          </a:p>
          <a:p>
            <a:r>
              <a:rPr lang="en-US" baseline="0" dirty="0" smtClean="0"/>
              <a:t>Civic improvement, recreation, education and birds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City of John Day replacing their wastewater treatment plant</a:t>
            </a:r>
            <a:r>
              <a:rPr lang="en-US" baseline="0" dirty="0" smtClean="0"/>
              <a:t> utilizing a water reuse hydroponics system,</a:t>
            </a:r>
            <a:r>
              <a:rPr lang="en-US" dirty="0" smtClean="0"/>
              <a:t> redesigning downtown around the plant</a:t>
            </a:r>
          </a:p>
          <a:p>
            <a:endParaRPr lang="en-US" dirty="0" smtClean="0"/>
          </a:p>
          <a:p>
            <a:r>
              <a:rPr lang="en-US" dirty="0" smtClean="0"/>
              <a:t>Deschutes Basin</a:t>
            </a:r>
          </a:p>
          <a:p>
            <a:r>
              <a:rPr lang="en-US" dirty="0" smtClean="0"/>
              <a:t>Focused investment partnership $4M</a:t>
            </a:r>
          </a:p>
          <a:p>
            <a:r>
              <a:rPr lang="en-US" sz="1200" b="0" i="0" kern="1200" dirty="0" smtClean="0">
                <a:solidFill>
                  <a:schemeClr val="tx1"/>
                </a:solidFill>
                <a:effectLst/>
                <a:latin typeface="+mn-lt"/>
                <a:ea typeface="+mn-ea"/>
                <a:cs typeface="+mn-cs"/>
              </a:rPr>
              <a:t>DRC used funding from this grant to support its work on </a:t>
            </a:r>
            <a:r>
              <a:rPr lang="en-US" sz="1200" b="0" i="0" kern="1200" dirty="0" err="1" smtClean="0">
                <a:solidFill>
                  <a:schemeClr val="tx1"/>
                </a:solidFill>
                <a:effectLst/>
                <a:latin typeface="+mn-lt"/>
                <a:ea typeface="+mn-ea"/>
                <a:cs typeface="+mn-cs"/>
              </a:rPr>
              <a:t>Whychus</a:t>
            </a:r>
            <a:r>
              <a:rPr lang="en-US" sz="1200" b="0" i="0" kern="1200" dirty="0" smtClean="0">
                <a:solidFill>
                  <a:schemeClr val="tx1"/>
                </a:solidFill>
                <a:effectLst/>
                <a:latin typeface="+mn-lt"/>
                <a:ea typeface="+mn-ea"/>
                <a:cs typeface="+mn-cs"/>
              </a:rPr>
              <a:t> Creek with Three Sisters Irrigation District and to increase streamflow on McKay Creek, a tributary to the Crooked River.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With PGE partnering w CTWS,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 track to award $21 million by 2020 for projects such as removing fish passage barriers, stabilizing stream banks, restoring channels and floodplains and water conservation</a:t>
            </a:r>
            <a:r>
              <a:rPr lang="en-US" sz="1200" b="0" i="0" kern="1200" baseline="0" dirty="0" smtClean="0">
                <a:solidFill>
                  <a:schemeClr val="tx1"/>
                </a:solidFill>
                <a:effectLst/>
                <a:latin typeface="+mn-lt"/>
                <a:ea typeface="+mn-ea"/>
                <a:cs typeface="+mn-cs"/>
              </a:rPr>
              <a:t> projects.</a:t>
            </a:r>
            <a:endParaRPr lang="en-US" dirty="0" smtClean="0"/>
          </a:p>
          <a:p>
            <a:endParaRPr lang="en-US" dirty="0" smtClean="0"/>
          </a:p>
          <a:p>
            <a:endParaRPr lang="en-US" baseline="0" dirty="0" smtClean="0"/>
          </a:p>
          <a:p>
            <a:r>
              <a:rPr lang="en-US" baseline="0" dirty="0" smtClean="0"/>
              <a:t>Tualatin – clean water services, purchase water from Scoggins for releases; </a:t>
            </a:r>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5829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Crooked River Wetlands Complex</a:t>
            </a:r>
          </a:p>
          <a:p>
            <a:r>
              <a:rPr lang="en-US" dirty="0" smtClean="0"/>
              <a:t>“One water” Best in show for Sustainable Water Challenge; Motto “Quality </a:t>
            </a:r>
            <a:r>
              <a:rPr lang="en-US" smtClean="0"/>
              <a:t>not History”</a:t>
            </a:r>
            <a:endParaRPr lang="en-US" dirty="0"/>
          </a:p>
        </p:txBody>
      </p:sp>
      <p:sp>
        <p:nvSpPr>
          <p:cNvPr id="4" name="Slide Number Placeholder 3"/>
          <p:cNvSpPr>
            <a:spLocks noGrp="1"/>
          </p:cNvSpPr>
          <p:nvPr>
            <p:ph type="sldNum" sz="quarter" idx="10"/>
          </p:nvPr>
        </p:nvSpPr>
        <p:spPr/>
        <p:txBody>
          <a:bodyPr/>
          <a:lstStyle/>
          <a:p>
            <a:fld id="{AE181532-DBF0-4C65-87BC-82D5A9F5EBCF}" type="slidenum">
              <a:rPr lang="en-US" smtClean="0"/>
              <a:t>5</a:t>
            </a:fld>
            <a:endParaRPr lang="en-US"/>
          </a:p>
        </p:txBody>
      </p:sp>
    </p:spTree>
    <p:extLst>
      <p:ext uri="{BB962C8B-B14F-4D97-AF65-F5344CB8AC3E}">
        <p14:creationId xmlns:p14="http://schemas.microsoft.com/office/powerpoint/2010/main" val="342668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these few innovative locales there are hundreds of communities that do not have the resources to focus that innovation</a:t>
            </a:r>
          </a:p>
          <a:p>
            <a:endParaRPr lang="en-US" dirty="0" smtClean="0"/>
          </a:p>
          <a:p>
            <a:r>
              <a:rPr lang="en-US" dirty="0" smtClean="0"/>
              <a:t>To</a:t>
            </a:r>
            <a:r>
              <a:rPr lang="en-US" baseline="0" dirty="0" smtClean="0"/>
              <a:t> address a growing population, climate change and it’s persistent droughts and fires and aging infrastructure, we are developing a broad coalition of interested parties to explore how we can build a long range water infrastructure plan</a:t>
            </a:r>
          </a:p>
          <a:p>
            <a:endParaRPr lang="en-US" baseline="0" dirty="0" smtClean="0"/>
          </a:p>
          <a:p>
            <a:r>
              <a:rPr lang="en-US" baseline="0" dirty="0" smtClean="0"/>
              <a:t>A statewide investment across many sectors</a:t>
            </a:r>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5829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5829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smtClean="0">
                <a:solidFill>
                  <a:srgbClr val="595959"/>
                </a:solidFill>
                <a:latin typeface="Avenir LT Std 65 Medium"/>
                <a:ea typeface="Calibri"/>
                <a:cs typeface="Times New Roman"/>
              </a:rPr>
              <a:t>We have a lot of questions but we are encourages</a:t>
            </a:r>
            <a:r>
              <a:rPr lang="en-US" sz="1200" b="1" baseline="0" dirty="0" smtClean="0">
                <a:solidFill>
                  <a:srgbClr val="595959"/>
                </a:solidFill>
                <a:latin typeface="Avenir LT Std 65 Medium"/>
                <a:ea typeface="Calibri"/>
                <a:cs typeface="Times New Roman"/>
              </a:rPr>
              <a:t> by the enthusiasm we are receiving for giving infrastructure and our past investments the attention </a:t>
            </a:r>
            <a:r>
              <a:rPr lang="en-US" sz="1200" b="1" baseline="0" smtClean="0">
                <a:solidFill>
                  <a:srgbClr val="595959"/>
                </a:solidFill>
                <a:latin typeface="Avenir LT Std 65 Medium"/>
                <a:ea typeface="Calibri"/>
                <a:cs typeface="Times New Roman"/>
              </a:rPr>
              <a:t>they deserve.</a:t>
            </a:r>
            <a:endParaRPr lang="en-US" sz="1200" b="1" dirty="0" smtClean="0">
              <a:solidFill>
                <a:srgbClr val="595959"/>
              </a:solidFill>
              <a:latin typeface="Avenir LT Std 65 Medium"/>
              <a:ea typeface="Calibri"/>
              <a:cs typeface="Times New Roman"/>
            </a:endParaRPr>
          </a:p>
          <a:p>
            <a:pPr marL="0" marR="0">
              <a:lnSpc>
                <a:spcPct val="107000"/>
              </a:lnSpc>
              <a:spcBef>
                <a:spcPts val="0"/>
              </a:spcBef>
              <a:spcAft>
                <a:spcPts val="0"/>
              </a:spcAft>
            </a:pPr>
            <a:endParaRPr lang="en-US" sz="1200" b="1" dirty="0" smtClean="0">
              <a:solidFill>
                <a:srgbClr val="595959"/>
              </a:solidFill>
              <a:latin typeface="Avenir LT Std 65 Medium"/>
              <a:ea typeface="Calibri"/>
              <a:cs typeface="Times New Roman"/>
            </a:endParaRPr>
          </a:p>
          <a:p>
            <a:pPr marL="0" marR="0">
              <a:lnSpc>
                <a:spcPct val="107000"/>
              </a:lnSpc>
              <a:spcBef>
                <a:spcPts val="0"/>
              </a:spcBef>
              <a:spcAft>
                <a:spcPts val="0"/>
              </a:spcAft>
            </a:pPr>
            <a:r>
              <a:rPr lang="en-US" sz="1200" b="1" dirty="0" smtClean="0">
                <a:solidFill>
                  <a:srgbClr val="595959"/>
                </a:solidFill>
                <a:latin typeface="Avenir LT Std 65 Medium"/>
                <a:ea typeface="Calibri"/>
                <a:cs typeface="Times New Roman"/>
              </a:rPr>
              <a:t>What </a:t>
            </a:r>
            <a:r>
              <a:rPr lang="en-US" sz="1200" b="1" dirty="0" smtClean="0">
                <a:solidFill>
                  <a:srgbClr val="595959"/>
                </a:solidFill>
                <a:latin typeface="Avenir LT Std 65 Medium"/>
                <a:ea typeface="Calibri"/>
                <a:cs typeface="Times New Roman"/>
              </a:rPr>
              <a:t>needs to be in place for a successful funding ask?</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A good needs assessment and business case?</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Stakeholder coalitions?</a:t>
            </a:r>
            <a:endParaRPr lang="en-US" sz="1600" dirty="0" smtClean="0">
              <a:ea typeface="Calibri"/>
              <a:cs typeface="Times New Roman"/>
            </a:endParaRPr>
          </a:p>
          <a:p>
            <a:endParaRPr lang="en-US" dirty="0" smtClean="0"/>
          </a:p>
          <a:p>
            <a:pPr marL="0" marR="0">
              <a:lnSpc>
                <a:spcPct val="107000"/>
              </a:lnSpc>
              <a:spcBef>
                <a:spcPts val="0"/>
              </a:spcBef>
              <a:spcAft>
                <a:spcPts val="0"/>
              </a:spcAft>
            </a:pPr>
            <a:r>
              <a:rPr lang="en-US" sz="1200" b="1" dirty="0" smtClean="0">
                <a:solidFill>
                  <a:srgbClr val="595959"/>
                </a:solidFill>
                <a:latin typeface="Avenir LT Std 65 Medium"/>
                <a:ea typeface="Calibri"/>
                <a:cs typeface="Times New Roman"/>
              </a:rPr>
              <a:t>How have you gotten communities ready to use investment well?</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Information and technical assistance</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Capacity funding</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Sideboards</a:t>
            </a:r>
          </a:p>
          <a:p>
            <a:pPr lvl="0">
              <a:lnSpc>
                <a:spcPct val="107000"/>
              </a:lnSpc>
              <a:spcBef>
                <a:spcPts val="0"/>
              </a:spcBef>
              <a:buFont typeface="Symbol"/>
              <a:buChar char=""/>
            </a:pPr>
            <a:r>
              <a:rPr lang="en-US" sz="1200" dirty="0" smtClean="0">
                <a:latin typeface="Avenir LT Std 45 Book"/>
                <a:ea typeface="Calibri"/>
                <a:cs typeface="Times New Roman"/>
              </a:rPr>
              <a:t>What model did you use?</a:t>
            </a:r>
          </a:p>
          <a:p>
            <a:pPr lvl="0">
              <a:lnSpc>
                <a:spcPct val="107000"/>
              </a:lnSpc>
              <a:spcBef>
                <a:spcPts val="0"/>
              </a:spcBef>
              <a:buFont typeface="Symbol"/>
              <a:buChar char=""/>
            </a:pPr>
            <a:endParaRPr lang="en-US" sz="1200" dirty="0" smtClean="0">
              <a:latin typeface="Avenir LT Std 45 Book"/>
              <a:ea typeface="Calibri"/>
              <a:cs typeface="Times New Roman"/>
            </a:endParaRPr>
          </a:p>
          <a:p>
            <a:pPr marL="0" marR="0">
              <a:lnSpc>
                <a:spcPct val="107000"/>
              </a:lnSpc>
              <a:spcBef>
                <a:spcPts val="0"/>
              </a:spcBef>
              <a:spcAft>
                <a:spcPts val="0"/>
              </a:spcAft>
            </a:pPr>
            <a:r>
              <a:rPr lang="en-US" sz="1600" b="1" dirty="0" smtClean="0">
                <a:solidFill>
                  <a:srgbClr val="595959"/>
                </a:solidFill>
                <a:latin typeface="Avenir LT Std 65 Medium"/>
                <a:ea typeface="Calibri"/>
                <a:cs typeface="Times New Roman"/>
              </a:rPr>
              <a:t>Where have you seen agencies be most helpful in supporting efforts for new investment?</a:t>
            </a:r>
            <a:endParaRPr lang="en-US" sz="2000" dirty="0" smtClean="0">
              <a:ea typeface="Calibri"/>
              <a:cs typeface="Times New Roman"/>
            </a:endParaRPr>
          </a:p>
          <a:p>
            <a:pPr lvl="0">
              <a:lnSpc>
                <a:spcPct val="107000"/>
              </a:lnSpc>
              <a:spcBef>
                <a:spcPts val="0"/>
              </a:spcBef>
              <a:buFont typeface="Symbol"/>
              <a:buChar char=""/>
            </a:pPr>
            <a:r>
              <a:rPr lang="en-US" sz="1600" dirty="0" smtClean="0">
                <a:latin typeface="Avenir LT Std 45 Book"/>
                <a:ea typeface="Calibri"/>
                <a:cs typeface="Times New Roman"/>
              </a:rPr>
              <a:t>Information?</a:t>
            </a:r>
            <a:endParaRPr lang="en-US" sz="2000" dirty="0" smtClean="0">
              <a:ea typeface="Calibri"/>
              <a:cs typeface="Times New Roman"/>
            </a:endParaRPr>
          </a:p>
          <a:p>
            <a:pPr lvl="0">
              <a:lnSpc>
                <a:spcPct val="107000"/>
              </a:lnSpc>
              <a:spcBef>
                <a:spcPts val="0"/>
              </a:spcBef>
              <a:buFont typeface="Symbol"/>
              <a:buChar char=""/>
            </a:pPr>
            <a:r>
              <a:rPr lang="en-US" sz="1600" dirty="0" smtClean="0">
                <a:latin typeface="Avenir LT Std 45 Book"/>
                <a:ea typeface="Calibri"/>
                <a:cs typeface="Times New Roman"/>
              </a:rPr>
              <a:t>Stakeholder coordination?</a:t>
            </a:r>
            <a:endParaRPr lang="en-US" sz="2000" dirty="0" smtClean="0">
              <a:ea typeface="Calibri"/>
              <a:cs typeface="Times New Roman"/>
            </a:endParaRPr>
          </a:p>
          <a:p>
            <a:pPr lvl="0">
              <a:lnSpc>
                <a:spcPct val="107000"/>
              </a:lnSpc>
              <a:spcBef>
                <a:spcPts val="0"/>
              </a:spcBef>
              <a:buFont typeface="Symbol"/>
              <a:buChar char=""/>
            </a:pPr>
            <a:r>
              <a:rPr lang="en-US" sz="1600" dirty="0" smtClean="0">
                <a:latin typeface="Avenir LT Std 45 Book"/>
                <a:ea typeface="Calibri"/>
                <a:cs typeface="Times New Roman"/>
              </a:rPr>
              <a:t>Staying out of the way?</a:t>
            </a:r>
            <a:endParaRPr lang="en-US" sz="1600" dirty="0" smtClean="0">
              <a:ea typeface="Calibri"/>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5829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dirty="0" smtClean="0">
                <a:solidFill>
                  <a:srgbClr val="595959"/>
                </a:solidFill>
                <a:latin typeface="Avenir LT Std 65 Medium"/>
                <a:ea typeface="Calibri"/>
                <a:cs typeface="Times New Roman"/>
              </a:rPr>
              <a:t>What needs to be in place for a successful funding ask?</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A good needs assessment and business case?</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Stakeholder coalitions?</a:t>
            </a:r>
            <a:endParaRPr lang="en-US" sz="1600" dirty="0" smtClean="0">
              <a:ea typeface="Calibri"/>
              <a:cs typeface="Times New Roman"/>
            </a:endParaRPr>
          </a:p>
          <a:p>
            <a:endParaRPr lang="en-US" dirty="0" smtClean="0"/>
          </a:p>
          <a:p>
            <a:pPr marL="0" marR="0">
              <a:lnSpc>
                <a:spcPct val="107000"/>
              </a:lnSpc>
              <a:spcBef>
                <a:spcPts val="0"/>
              </a:spcBef>
              <a:spcAft>
                <a:spcPts val="0"/>
              </a:spcAft>
            </a:pPr>
            <a:r>
              <a:rPr lang="en-US" sz="1200" b="1" dirty="0" smtClean="0">
                <a:solidFill>
                  <a:srgbClr val="595959"/>
                </a:solidFill>
                <a:latin typeface="Avenir LT Std 65 Medium"/>
                <a:ea typeface="Calibri"/>
                <a:cs typeface="Times New Roman"/>
              </a:rPr>
              <a:t>How have you gotten communities ready to use investment well?</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Information and technical assistance</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Capacity funding</a:t>
            </a:r>
            <a:endParaRPr lang="en-US" sz="1600" dirty="0" smtClean="0">
              <a:ea typeface="Calibri"/>
              <a:cs typeface="Times New Roman"/>
            </a:endParaRPr>
          </a:p>
          <a:p>
            <a:pPr lvl="0">
              <a:lnSpc>
                <a:spcPct val="107000"/>
              </a:lnSpc>
              <a:spcBef>
                <a:spcPts val="0"/>
              </a:spcBef>
              <a:buFont typeface="Symbol"/>
              <a:buChar char=""/>
            </a:pPr>
            <a:r>
              <a:rPr lang="en-US" sz="1200" dirty="0" smtClean="0">
                <a:latin typeface="Avenir LT Std 45 Book"/>
                <a:ea typeface="Calibri"/>
                <a:cs typeface="Times New Roman"/>
              </a:rPr>
              <a:t>Sideboards</a:t>
            </a:r>
          </a:p>
          <a:p>
            <a:pPr lvl="0">
              <a:lnSpc>
                <a:spcPct val="107000"/>
              </a:lnSpc>
              <a:spcBef>
                <a:spcPts val="0"/>
              </a:spcBef>
              <a:buFont typeface="Symbol"/>
              <a:buChar char=""/>
            </a:pPr>
            <a:r>
              <a:rPr lang="en-US" sz="1200" dirty="0" smtClean="0">
                <a:latin typeface="Avenir LT Std 45 Book"/>
                <a:ea typeface="Calibri"/>
                <a:cs typeface="Times New Roman"/>
              </a:rPr>
              <a:t>What model did you use?</a:t>
            </a:r>
          </a:p>
          <a:p>
            <a:pPr lvl="0">
              <a:lnSpc>
                <a:spcPct val="107000"/>
              </a:lnSpc>
              <a:spcBef>
                <a:spcPts val="0"/>
              </a:spcBef>
              <a:buFont typeface="Symbol"/>
              <a:buChar char=""/>
            </a:pPr>
            <a:endParaRPr lang="en-US" sz="1200" dirty="0" smtClean="0">
              <a:latin typeface="Avenir LT Std 45 Book"/>
              <a:ea typeface="Calibri"/>
              <a:cs typeface="Times New Roman"/>
            </a:endParaRPr>
          </a:p>
          <a:p>
            <a:pPr marL="0" marR="0">
              <a:lnSpc>
                <a:spcPct val="107000"/>
              </a:lnSpc>
              <a:spcBef>
                <a:spcPts val="0"/>
              </a:spcBef>
              <a:spcAft>
                <a:spcPts val="0"/>
              </a:spcAft>
            </a:pPr>
            <a:r>
              <a:rPr lang="en-US" sz="1600" b="1" dirty="0" smtClean="0">
                <a:solidFill>
                  <a:srgbClr val="595959"/>
                </a:solidFill>
                <a:latin typeface="Avenir LT Std 65 Medium"/>
                <a:ea typeface="Calibri"/>
                <a:cs typeface="Times New Roman"/>
              </a:rPr>
              <a:t>Where have you seen agencies be most helpful in supporting efforts for new investment?</a:t>
            </a:r>
            <a:endParaRPr lang="en-US" sz="2000" dirty="0" smtClean="0">
              <a:ea typeface="Calibri"/>
              <a:cs typeface="Times New Roman"/>
            </a:endParaRPr>
          </a:p>
          <a:p>
            <a:pPr lvl="0">
              <a:lnSpc>
                <a:spcPct val="107000"/>
              </a:lnSpc>
              <a:spcBef>
                <a:spcPts val="0"/>
              </a:spcBef>
              <a:buFont typeface="Symbol"/>
              <a:buChar char=""/>
            </a:pPr>
            <a:r>
              <a:rPr lang="en-US" sz="1600" dirty="0" smtClean="0">
                <a:latin typeface="Avenir LT Std 45 Book"/>
                <a:ea typeface="Calibri"/>
                <a:cs typeface="Times New Roman"/>
              </a:rPr>
              <a:t>Information?</a:t>
            </a:r>
            <a:endParaRPr lang="en-US" sz="2000" dirty="0" smtClean="0">
              <a:ea typeface="Calibri"/>
              <a:cs typeface="Times New Roman"/>
            </a:endParaRPr>
          </a:p>
          <a:p>
            <a:pPr lvl="0">
              <a:lnSpc>
                <a:spcPct val="107000"/>
              </a:lnSpc>
              <a:spcBef>
                <a:spcPts val="0"/>
              </a:spcBef>
              <a:buFont typeface="Symbol"/>
              <a:buChar char=""/>
            </a:pPr>
            <a:r>
              <a:rPr lang="en-US" sz="1600" dirty="0" smtClean="0">
                <a:latin typeface="Avenir LT Std 45 Book"/>
                <a:ea typeface="Calibri"/>
                <a:cs typeface="Times New Roman"/>
              </a:rPr>
              <a:t>Stakeholder coordination?</a:t>
            </a:r>
            <a:endParaRPr lang="en-US" sz="2000" dirty="0" smtClean="0">
              <a:ea typeface="Calibri"/>
              <a:cs typeface="Times New Roman"/>
            </a:endParaRPr>
          </a:p>
          <a:p>
            <a:pPr lvl="0">
              <a:lnSpc>
                <a:spcPct val="107000"/>
              </a:lnSpc>
              <a:spcBef>
                <a:spcPts val="0"/>
              </a:spcBef>
              <a:buFont typeface="Symbol"/>
              <a:buChar char=""/>
            </a:pPr>
            <a:r>
              <a:rPr lang="en-US" sz="1600" dirty="0" smtClean="0">
                <a:latin typeface="Avenir LT Std 45 Book"/>
                <a:ea typeface="Calibri"/>
                <a:cs typeface="Times New Roman"/>
              </a:rPr>
              <a:t>Staying out of the way?</a:t>
            </a:r>
            <a:endParaRPr lang="en-US" sz="1600" dirty="0" smtClean="0">
              <a:ea typeface="Calibri"/>
              <a:cs typeface="Times New Roman"/>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BB78081-FD8F-4D22-9C7D-527AC9A81FEA}"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5829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5E9D8-E212-4C53-9243-D37F2FA734DA}"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208623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5E9D8-E212-4C53-9243-D37F2FA734DA}"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57395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5E9D8-E212-4C53-9243-D37F2FA734DA}"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312539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50000">
              <a:schemeClr val="bg1"/>
            </a:gs>
            <a:gs pos="100000">
              <a:srgbClr val="BBD6F0"/>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7450" y="1600200"/>
            <a:ext cx="6057900" cy="4648200"/>
          </a:xfrm>
        </p:spPr>
        <p:txBody>
          <a:bodyPr>
            <a:normAutofit/>
          </a:bodyPr>
          <a:lstStyle>
            <a:lvl1pPr marL="0" indent="0" algn="ctr">
              <a:buNone/>
              <a:defRPr sz="2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502665"/>
            <a:ext cx="2217425" cy="2157988"/>
          </a:xfrm>
          <a:prstGeom prst="rect">
            <a:avLst/>
          </a:prstGeom>
        </p:spPr>
      </p:pic>
      <p:sp>
        <p:nvSpPr>
          <p:cNvPr id="16" name="Picture Placeholder 15"/>
          <p:cNvSpPr>
            <a:spLocks noGrp="1"/>
          </p:cNvSpPr>
          <p:nvPr>
            <p:ph type="pic" sz="quarter" idx="10"/>
          </p:nvPr>
        </p:nvSpPr>
        <p:spPr>
          <a:xfrm>
            <a:off x="1143000" y="3810000"/>
            <a:ext cx="768096" cy="1219200"/>
          </a:xfrm>
        </p:spPr>
        <p:txBody>
          <a:bodyPr/>
          <a:lstStyle>
            <a:lvl1pPr>
              <a:defRPr sz="1200"/>
            </a:lvl1pPr>
          </a:lstStyle>
          <a:p>
            <a:r>
              <a:rPr lang="en-US" dirty="0" smtClean="0"/>
              <a:t>Click icon to add picture</a:t>
            </a:r>
            <a:endParaRPr lang="en-US" dirty="0"/>
          </a:p>
        </p:txBody>
      </p:sp>
      <p:sp>
        <p:nvSpPr>
          <p:cNvPr id="17" name="Picture Placeholder 15"/>
          <p:cNvSpPr>
            <a:spLocks noGrp="1"/>
          </p:cNvSpPr>
          <p:nvPr>
            <p:ph type="pic" sz="quarter" idx="11"/>
          </p:nvPr>
        </p:nvSpPr>
        <p:spPr>
          <a:xfrm>
            <a:off x="285750" y="3810000"/>
            <a:ext cx="768096" cy="1219200"/>
          </a:xfrm>
        </p:spPr>
        <p:txBody>
          <a:bodyPr/>
          <a:lstStyle>
            <a:lvl1pPr>
              <a:defRPr sz="1200"/>
            </a:lvl1pPr>
          </a:lstStyle>
          <a:p>
            <a:r>
              <a:rPr lang="en-US" dirty="0" smtClean="0"/>
              <a:t>Click icon to add picture</a:t>
            </a:r>
            <a:endParaRPr lang="en-US" dirty="0"/>
          </a:p>
        </p:txBody>
      </p:sp>
      <p:sp>
        <p:nvSpPr>
          <p:cNvPr id="19" name="Picture Placeholder 18"/>
          <p:cNvSpPr>
            <a:spLocks noGrp="1"/>
          </p:cNvSpPr>
          <p:nvPr>
            <p:ph type="pic" sz="quarter" idx="12"/>
          </p:nvPr>
        </p:nvSpPr>
        <p:spPr>
          <a:xfrm>
            <a:off x="285751" y="5105400"/>
            <a:ext cx="1625204" cy="1143000"/>
          </a:xfrm>
        </p:spPr>
        <p:txBody>
          <a:bodyPr/>
          <a:lstStyle>
            <a:lvl1pPr>
              <a:defRPr sz="1200"/>
            </a:lvl1pPr>
          </a:lstStyle>
          <a:p>
            <a:r>
              <a:rPr lang="en-US" dirty="0" smtClean="0"/>
              <a:t>Click icon to add picture</a:t>
            </a:r>
            <a:endParaRPr lang="en-US" dirty="0"/>
          </a:p>
        </p:txBody>
      </p:sp>
      <p:sp>
        <p:nvSpPr>
          <p:cNvPr id="21" name="Date Placeholder 20"/>
          <p:cNvSpPr>
            <a:spLocks noGrp="1"/>
          </p:cNvSpPr>
          <p:nvPr>
            <p:ph type="dt" sz="half" idx="13"/>
          </p:nvPr>
        </p:nvSpPr>
        <p:spPr/>
        <p:txBody>
          <a:bodyPr/>
          <a:lstStyle/>
          <a:p>
            <a:endParaRPr lang="en-US" dirty="0"/>
          </a:p>
        </p:txBody>
      </p:sp>
      <p:sp>
        <p:nvSpPr>
          <p:cNvPr id="22" name="Footer Placeholder 21"/>
          <p:cNvSpPr>
            <a:spLocks noGrp="1"/>
          </p:cNvSpPr>
          <p:nvPr>
            <p:ph type="ftr" sz="quarter" idx="14"/>
          </p:nvPr>
        </p:nvSpPr>
        <p:spPr/>
        <p:txBody>
          <a:bodyPr/>
          <a:lstStyle/>
          <a:p>
            <a:endParaRPr lang="en-US" dirty="0"/>
          </a:p>
        </p:txBody>
      </p:sp>
      <p:sp>
        <p:nvSpPr>
          <p:cNvPr id="23" name="Slide Number Placeholder 22"/>
          <p:cNvSpPr>
            <a:spLocks noGrp="1"/>
          </p:cNvSpPr>
          <p:nvPr>
            <p:ph type="sldNum" sz="quarter" idx="15"/>
          </p:nvPr>
        </p:nvSpPr>
        <p:spPr/>
        <p:txBody>
          <a:bodyPr/>
          <a:lstStyle/>
          <a:p>
            <a:fld id="{04A3A10D-7D5E-4932-A76F-CD1632FD3D96}" type="slidenum">
              <a:rPr lang="en-US" smtClean="0"/>
              <a:pPr/>
              <a:t>‹#›</a:t>
            </a:fld>
            <a:endParaRPr lang="en-US" dirty="0"/>
          </a:p>
        </p:txBody>
      </p:sp>
      <p:sp>
        <p:nvSpPr>
          <p:cNvPr id="12" name="Rectangle 11"/>
          <p:cNvSpPr/>
          <p:nvPr userDrawn="1"/>
        </p:nvSpPr>
        <p:spPr>
          <a:xfrm>
            <a:off x="0" y="0"/>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itle 12"/>
          <p:cNvSpPr>
            <a:spLocks noGrp="1"/>
          </p:cNvSpPr>
          <p:nvPr>
            <p:ph type="title"/>
          </p:nvPr>
        </p:nvSpPr>
        <p:spPr>
          <a:xfrm>
            <a:off x="285750" y="266700"/>
            <a:ext cx="855345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68009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11" name="Rectangle 10"/>
          <p:cNvSpPr/>
          <p:nvPr userDrawn="1"/>
        </p:nvSpPr>
        <p:spPr>
          <a:xfrm>
            <a:off x="0" y="6477005"/>
            <a:ext cx="9144000"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6023" y="1066800"/>
            <a:ext cx="3731954" cy="3631922"/>
          </a:xfrm>
          <a:prstGeom prst="rect">
            <a:avLst/>
          </a:prstGeom>
        </p:spPr>
      </p:pic>
    </p:spTree>
    <p:extLst>
      <p:ext uri="{BB962C8B-B14F-4D97-AF65-F5344CB8AC3E}">
        <p14:creationId xmlns:p14="http://schemas.microsoft.com/office/powerpoint/2010/main" val="3187263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50000">
              <a:schemeClr val="bg1"/>
            </a:gs>
            <a:gs pos="100000">
              <a:srgbClr val="BBD6F0"/>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7450" y="1600200"/>
            <a:ext cx="6057900" cy="4648200"/>
          </a:xfrm>
        </p:spPr>
        <p:txBody>
          <a:bodyPr>
            <a:normAutofit/>
          </a:bodyPr>
          <a:lstStyle>
            <a:lvl1pPr marL="0" indent="0" algn="ctr">
              <a:buNone/>
              <a:defRPr sz="2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502665"/>
            <a:ext cx="2217425" cy="2157988"/>
          </a:xfrm>
          <a:prstGeom prst="rect">
            <a:avLst/>
          </a:prstGeom>
        </p:spPr>
      </p:pic>
      <p:sp>
        <p:nvSpPr>
          <p:cNvPr id="16" name="Picture Placeholder 15"/>
          <p:cNvSpPr>
            <a:spLocks noGrp="1"/>
          </p:cNvSpPr>
          <p:nvPr>
            <p:ph type="pic" sz="quarter" idx="10"/>
          </p:nvPr>
        </p:nvSpPr>
        <p:spPr>
          <a:xfrm>
            <a:off x="1143000" y="3810000"/>
            <a:ext cx="768096" cy="1219200"/>
          </a:xfrm>
        </p:spPr>
        <p:txBody>
          <a:bodyPr/>
          <a:lstStyle>
            <a:lvl1pPr>
              <a:defRPr sz="1200"/>
            </a:lvl1pPr>
          </a:lstStyle>
          <a:p>
            <a:r>
              <a:rPr lang="en-US" dirty="0" smtClean="0"/>
              <a:t>Click icon to add picture</a:t>
            </a:r>
            <a:endParaRPr lang="en-US" dirty="0"/>
          </a:p>
        </p:txBody>
      </p:sp>
      <p:sp>
        <p:nvSpPr>
          <p:cNvPr id="17" name="Picture Placeholder 15"/>
          <p:cNvSpPr>
            <a:spLocks noGrp="1"/>
          </p:cNvSpPr>
          <p:nvPr>
            <p:ph type="pic" sz="quarter" idx="11"/>
          </p:nvPr>
        </p:nvSpPr>
        <p:spPr>
          <a:xfrm>
            <a:off x="285750" y="3810000"/>
            <a:ext cx="768096" cy="1219200"/>
          </a:xfrm>
        </p:spPr>
        <p:txBody>
          <a:bodyPr/>
          <a:lstStyle>
            <a:lvl1pPr>
              <a:defRPr sz="1200"/>
            </a:lvl1pPr>
          </a:lstStyle>
          <a:p>
            <a:r>
              <a:rPr lang="en-US" dirty="0" smtClean="0"/>
              <a:t>Click icon to add picture</a:t>
            </a:r>
            <a:endParaRPr lang="en-US" dirty="0"/>
          </a:p>
        </p:txBody>
      </p:sp>
      <p:sp>
        <p:nvSpPr>
          <p:cNvPr id="19" name="Picture Placeholder 18"/>
          <p:cNvSpPr>
            <a:spLocks noGrp="1"/>
          </p:cNvSpPr>
          <p:nvPr>
            <p:ph type="pic" sz="quarter" idx="12"/>
          </p:nvPr>
        </p:nvSpPr>
        <p:spPr>
          <a:xfrm>
            <a:off x="285751" y="5105400"/>
            <a:ext cx="1625204" cy="1143000"/>
          </a:xfrm>
        </p:spPr>
        <p:txBody>
          <a:bodyPr/>
          <a:lstStyle>
            <a:lvl1pPr>
              <a:defRPr sz="1200"/>
            </a:lvl1pPr>
          </a:lstStyle>
          <a:p>
            <a:r>
              <a:rPr lang="en-US" dirty="0" smtClean="0"/>
              <a:t>Click icon to add picture</a:t>
            </a:r>
            <a:endParaRPr lang="en-US" dirty="0"/>
          </a:p>
        </p:txBody>
      </p:sp>
      <p:sp>
        <p:nvSpPr>
          <p:cNvPr id="21" name="Date Placeholder 20"/>
          <p:cNvSpPr>
            <a:spLocks noGrp="1"/>
          </p:cNvSpPr>
          <p:nvPr>
            <p:ph type="dt" sz="half" idx="13"/>
          </p:nvPr>
        </p:nvSpPr>
        <p:spPr/>
        <p:txBody>
          <a:bodyPr/>
          <a:lstStyle/>
          <a:p>
            <a:endParaRPr lang="en-US" dirty="0">
              <a:solidFill>
                <a:srgbClr val="D3CCBD"/>
              </a:solidFill>
            </a:endParaRPr>
          </a:p>
        </p:txBody>
      </p:sp>
      <p:sp>
        <p:nvSpPr>
          <p:cNvPr id="22" name="Footer Placeholder 21"/>
          <p:cNvSpPr>
            <a:spLocks noGrp="1"/>
          </p:cNvSpPr>
          <p:nvPr>
            <p:ph type="ftr" sz="quarter" idx="14"/>
          </p:nvPr>
        </p:nvSpPr>
        <p:spPr/>
        <p:txBody>
          <a:bodyPr/>
          <a:lstStyle/>
          <a:p>
            <a:endParaRPr lang="en-US" dirty="0">
              <a:solidFill>
                <a:srgbClr val="D3CCBD"/>
              </a:solidFill>
            </a:endParaRPr>
          </a:p>
        </p:txBody>
      </p:sp>
      <p:sp>
        <p:nvSpPr>
          <p:cNvPr id="23" name="Slide Number Placeholder 22"/>
          <p:cNvSpPr>
            <a:spLocks noGrp="1"/>
          </p:cNvSpPr>
          <p:nvPr>
            <p:ph type="sldNum" sz="quarter" idx="15"/>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
        <p:nvSpPr>
          <p:cNvPr id="12" name="Rectangle 11"/>
          <p:cNvSpPr/>
          <p:nvPr userDrawn="1"/>
        </p:nvSpPr>
        <p:spPr>
          <a:xfrm>
            <a:off x="0" y="0"/>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2"/>
          <p:cNvSpPr>
            <a:spLocks noGrp="1"/>
          </p:cNvSpPr>
          <p:nvPr>
            <p:ph type="title"/>
          </p:nvPr>
        </p:nvSpPr>
        <p:spPr>
          <a:xfrm>
            <a:off x="285750" y="266700"/>
            <a:ext cx="855345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82848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Grid">
    <p:bg>
      <p:bgPr>
        <a:gradFill>
          <a:gsLst>
            <a:gs pos="50000">
              <a:schemeClr val="bg1"/>
            </a:gs>
            <a:gs pos="100000">
              <a:srgbClr val="BBD6F0"/>
            </a:gs>
          </a:gsLst>
          <a:lin ang="5400000" scaled="1"/>
        </a:gradFill>
        <a:effectLst/>
      </p:bgPr>
    </p:bg>
    <p:spTree>
      <p:nvGrpSpPr>
        <p:cNvPr id="1" name=""/>
        <p:cNvGrpSpPr/>
        <p:nvPr/>
      </p:nvGrpSpPr>
      <p:grpSpPr>
        <a:xfrm>
          <a:off x="0" y="0"/>
          <a:ext cx="0" cy="0"/>
          <a:chOff x="0" y="0"/>
          <a:chExt cx="0" cy="0"/>
        </a:xfrm>
      </p:grpSpPr>
      <p:sp>
        <p:nvSpPr>
          <p:cNvPr id="16" name="Content Placeholder 2"/>
          <p:cNvSpPr>
            <a:spLocks noGrp="1"/>
          </p:cNvSpPr>
          <p:nvPr>
            <p:ph sz="quarter" idx="23"/>
          </p:nvPr>
        </p:nvSpPr>
        <p:spPr>
          <a:xfrm>
            <a:off x="320547" y="3971366"/>
            <a:ext cx="1622555" cy="2277034"/>
          </a:xfrm>
        </p:spPr>
        <p:txBody>
          <a:bodyPr/>
          <a:lstStyle>
            <a:lvl1pPr>
              <a:defRPr sz="18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quarter" idx="21"/>
          </p:nvPr>
        </p:nvSpPr>
        <p:spPr>
          <a:xfrm>
            <a:off x="2216944" y="1589088"/>
            <a:ext cx="3212306" cy="2220912"/>
          </a:xfrm>
        </p:spPr>
        <p:txBody>
          <a:bodyPr/>
          <a:lstStyle>
            <a:lvl1pPr>
              <a:defRPr sz="18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502665"/>
            <a:ext cx="2217425" cy="2157988"/>
          </a:xfrm>
          <a:prstGeom prst="rect">
            <a:avLst/>
          </a:prstGeom>
        </p:spPr>
      </p:pic>
      <p:sp>
        <p:nvSpPr>
          <p:cNvPr id="17" name="Picture Placeholder 15"/>
          <p:cNvSpPr>
            <a:spLocks noGrp="1"/>
          </p:cNvSpPr>
          <p:nvPr>
            <p:ph type="pic" sz="quarter" idx="11"/>
          </p:nvPr>
        </p:nvSpPr>
        <p:spPr>
          <a:xfrm>
            <a:off x="2218807" y="3971366"/>
            <a:ext cx="1558808" cy="2277034"/>
          </a:xfrm>
        </p:spPr>
        <p:txBody>
          <a:bodyPr>
            <a:normAutofit/>
          </a:bodyPr>
          <a:lstStyle>
            <a:lvl1pPr>
              <a:defRPr sz="1400"/>
            </a:lvl1pPr>
          </a:lstStyle>
          <a:p>
            <a:r>
              <a:rPr lang="en-US" dirty="0" smtClean="0"/>
              <a:t>Click icon to add picture</a:t>
            </a:r>
            <a:endParaRPr lang="en-US" dirty="0"/>
          </a:p>
        </p:txBody>
      </p:sp>
      <p:sp>
        <p:nvSpPr>
          <p:cNvPr id="9" name="Picture Placeholder 15"/>
          <p:cNvSpPr>
            <a:spLocks noGrp="1"/>
          </p:cNvSpPr>
          <p:nvPr>
            <p:ph type="pic" sz="quarter" idx="13"/>
          </p:nvPr>
        </p:nvSpPr>
        <p:spPr>
          <a:xfrm>
            <a:off x="3870442" y="3971366"/>
            <a:ext cx="1558808" cy="2277034"/>
          </a:xfrm>
        </p:spPr>
        <p:txBody>
          <a:bodyPr>
            <a:normAutofit/>
          </a:bodyPr>
          <a:lstStyle>
            <a:lvl1pPr>
              <a:defRPr sz="1400"/>
            </a:lvl1pPr>
          </a:lstStyle>
          <a:p>
            <a:r>
              <a:rPr lang="en-US" dirty="0" smtClean="0"/>
              <a:t>Click icon to add picture</a:t>
            </a:r>
            <a:endParaRPr lang="en-US" dirty="0"/>
          </a:p>
        </p:txBody>
      </p:sp>
      <p:sp>
        <p:nvSpPr>
          <p:cNvPr id="10" name="Picture Placeholder 15"/>
          <p:cNvSpPr>
            <a:spLocks noGrp="1"/>
          </p:cNvSpPr>
          <p:nvPr>
            <p:ph type="pic" sz="quarter" idx="14"/>
          </p:nvPr>
        </p:nvSpPr>
        <p:spPr>
          <a:xfrm>
            <a:off x="5549263" y="1589638"/>
            <a:ext cx="1558808" cy="2277034"/>
          </a:xfrm>
        </p:spPr>
        <p:txBody>
          <a:bodyPr>
            <a:normAutofit/>
          </a:bodyPr>
          <a:lstStyle>
            <a:lvl1pPr>
              <a:defRPr sz="1400"/>
            </a:lvl1pPr>
          </a:lstStyle>
          <a:p>
            <a:r>
              <a:rPr lang="en-US" dirty="0" smtClean="0"/>
              <a:t>Click icon to add picture</a:t>
            </a:r>
            <a:endParaRPr lang="en-US" dirty="0"/>
          </a:p>
        </p:txBody>
      </p:sp>
      <p:sp>
        <p:nvSpPr>
          <p:cNvPr id="11" name="Picture Placeholder 15"/>
          <p:cNvSpPr>
            <a:spLocks noGrp="1"/>
          </p:cNvSpPr>
          <p:nvPr>
            <p:ph type="pic" sz="quarter" idx="15"/>
          </p:nvPr>
        </p:nvSpPr>
        <p:spPr>
          <a:xfrm>
            <a:off x="7200901" y="1589638"/>
            <a:ext cx="1558808" cy="2277034"/>
          </a:xfrm>
        </p:spPr>
        <p:txBody>
          <a:bodyPr>
            <a:normAutofit/>
          </a:bodyPr>
          <a:lstStyle>
            <a:lvl1pPr>
              <a:defRPr sz="1400"/>
            </a:lvl1pPr>
          </a:lstStyle>
          <a:p>
            <a:r>
              <a:rPr lang="en-US" dirty="0" smtClean="0"/>
              <a:t>Click icon to add picture</a:t>
            </a:r>
            <a:endParaRPr lang="en-US" dirty="0"/>
          </a:p>
        </p:txBody>
      </p:sp>
      <p:sp>
        <p:nvSpPr>
          <p:cNvPr id="6" name="Date Placeholder 5"/>
          <p:cNvSpPr>
            <a:spLocks noGrp="1"/>
          </p:cNvSpPr>
          <p:nvPr>
            <p:ph type="dt" sz="half" idx="18"/>
          </p:nvPr>
        </p:nvSpPr>
        <p:spPr/>
        <p:txBody>
          <a:bodyPr/>
          <a:lstStyle/>
          <a:p>
            <a:endParaRPr lang="en-US" dirty="0">
              <a:solidFill>
                <a:srgbClr val="D3CCBD"/>
              </a:solidFill>
            </a:endParaRPr>
          </a:p>
        </p:txBody>
      </p:sp>
      <p:sp>
        <p:nvSpPr>
          <p:cNvPr id="8" name="Footer Placeholder 7"/>
          <p:cNvSpPr>
            <a:spLocks noGrp="1"/>
          </p:cNvSpPr>
          <p:nvPr>
            <p:ph type="ftr" sz="quarter" idx="19"/>
          </p:nvPr>
        </p:nvSpPr>
        <p:spPr/>
        <p:txBody>
          <a:bodyPr/>
          <a:lstStyle/>
          <a:p>
            <a:endParaRPr lang="en-US" dirty="0">
              <a:solidFill>
                <a:srgbClr val="D3CCBD"/>
              </a:solidFill>
            </a:endParaRPr>
          </a:p>
        </p:txBody>
      </p:sp>
      <p:sp>
        <p:nvSpPr>
          <p:cNvPr id="15" name="Slide Number Placeholder 14"/>
          <p:cNvSpPr>
            <a:spLocks noGrp="1"/>
          </p:cNvSpPr>
          <p:nvPr>
            <p:ph type="sldNum" sz="quarter" idx="20"/>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
        <p:nvSpPr>
          <p:cNvPr id="18" name="Content Placeholder 2"/>
          <p:cNvSpPr>
            <a:spLocks noGrp="1"/>
          </p:cNvSpPr>
          <p:nvPr>
            <p:ph sz="quarter" idx="22"/>
          </p:nvPr>
        </p:nvSpPr>
        <p:spPr>
          <a:xfrm>
            <a:off x="5547403" y="3971366"/>
            <a:ext cx="3212306" cy="2220912"/>
          </a:xfrm>
        </p:spPr>
        <p:txBody>
          <a:bodyPr/>
          <a:lstStyle>
            <a:lvl1pPr>
              <a:defRPr sz="1800"/>
            </a:lvl1pPr>
            <a:lvl2pPr>
              <a:defRPr sz="16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19"/>
          <p:cNvSpPr/>
          <p:nvPr userDrawn="1"/>
        </p:nvSpPr>
        <p:spPr>
          <a:xfrm>
            <a:off x="0" y="0"/>
            <a:ext cx="9144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itle 12"/>
          <p:cNvSpPr>
            <a:spLocks noGrp="1"/>
          </p:cNvSpPr>
          <p:nvPr>
            <p:ph type="title"/>
          </p:nvPr>
        </p:nvSpPr>
        <p:spPr>
          <a:xfrm>
            <a:off x="285750" y="2667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859410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6600" y="387033"/>
            <a:ext cx="5638800" cy="762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endParaRPr lang="en-US" dirty="0">
              <a:solidFill>
                <a:srgbClr val="D3CCBD"/>
              </a:solidFill>
            </a:endParaRPr>
          </a:p>
        </p:txBody>
      </p:sp>
      <p:sp>
        <p:nvSpPr>
          <p:cNvPr id="8" name="Footer Placeholder 7"/>
          <p:cNvSpPr>
            <a:spLocks noGrp="1"/>
          </p:cNvSpPr>
          <p:nvPr>
            <p:ph type="ftr" sz="quarter" idx="11"/>
          </p:nvPr>
        </p:nvSpPr>
        <p:spPr/>
        <p:txBody>
          <a:bodyPr/>
          <a:lstStyle/>
          <a:p>
            <a:endParaRPr lang="en-US" dirty="0">
              <a:solidFill>
                <a:srgbClr val="D3CCBD"/>
              </a:solidFill>
            </a:endParaRPr>
          </a:p>
        </p:txBody>
      </p:sp>
      <p:sp>
        <p:nvSpPr>
          <p:cNvPr id="9" name="Slide Number Placeholder 8"/>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Tree>
    <p:extLst>
      <p:ext uri="{BB962C8B-B14F-4D97-AF65-F5344CB8AC3E}">
        <p14:creationId xmlns:p14="http://schemas.microsoft.com/office/powerpoint/2010/main" val="4087931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hoto">
    <p:spTree>
      <p:nvGrpSpPr>
        <p:cNvPr id="1" name=""/>
        <p:cNvGrpSpPr/>
        <p:nvPr/>
      </p:nvGrpSpPr>
      <p:grpSpPr>
        <a:xfrm>
          <a:off x="0" y="0"/>
          <a:ext cx="0" cy="0"/>
          <a:chOff x="0" y="0"/>
          <a:chExt cx="0" cy="0"/>
        </a:xfrm>
      </p:grpSpPr>
      <p:sp>
        <p:nvSpPr>
          <p:cNvPr id="2" name="Title 1"/>
          <p:cNvSpPr>
            <a:spLocks noGrp="1"/>
          </p:cNvSpPr>
          <p:nvPr>
            <p:ph type="title"/>
          </p:nvPr>
        </p:nvSpPr>
        <p:spPr>
          <a:xfrm>
            <a:off x="3276600" y="387033"/>
            <a:ext cx="5562600"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0" y="1825628"/>
            <a:ext cx="9144000" cy="4651375"/>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endParaRPr lang="en-US" dirty="0">
              <a:solidFill>
                <a:srgbClr val="D3CCBD"/>
              </a:solidFill>
            </a:endParaRPr>
          </a:p>
        </p:txBody>
      </p:sp>
      <p:sp>
        <p:nvSpPr>
          <p:cNvPr id="8" name="Footer Placeholder 7"/>
          <p:cNvSpPr>
            <a:spLocks noGrp="1"/>
          </p:cNvSpPr>
          <p:nvPr>
            <p:ph type="ftr" sz="quarter" idx="11"/>
          </p:nvPr>
        </p:nvSpPr>
        <p:spPr/>
        <p:txBody>
          <a:bodyPr/>
          <a:lstStyle/>
          <a:p>
            <a:endParaRPr lang="en-US" dirty="0">
              <a:solidFill>
                <a:srgbClr val="D3CCBD"/>
              </a:solidFill>
            </a:endParaRPr>
          </a:p>
        </p:txBody>
      </p:sp>
      <p:sp>
        <p:nvSpPr>
          <p:cNvPr id="9" name="Slide Number Placeholder 8"/>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Tree>
    <p:extLst>
      <p:ext uri="{BB962C8B-B14F-4D97-AF65-F5344CB8AC3E}">
        <p14:creationId xmlns:p14="http://schemas.microsoft.com/office/powerpoint/2010/main" val="3825112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3888" y="1709745"/>
            <a:ext cx="7886700" cy="2852737"/>
          </a:xfrm>
        </p:spPr>
        <p:txBody>
          <a:bodyPr anchor="b">
            <a:normAutofit/>
          </a:bodyPr>
          <a:lstStyle>
            <a:lvl1pPr>
              <a:defRPr sz="400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smtClean="0"/>
              <a:t>Click to edit Master text styles</a:t>
            </a:r>
          </a:p>
        </p:txBody>
      </p:sp>
      <p:sp>
        <p:nvSpPr>
          <p:cNvPr id="13" name="Date Placeholder 12"/>
          <p:cNvSpPr>
            <a:spLocks noGrp="1"/>
          </p:cNvSpPr>
          <p:nvPr>
            <p:ph type="dt" sz="half" idx="10"/>
          </p:nvPr>
        </p:nvSpPr>
        <p:spPr/>
        <p:txBody>
          <a:bodyPr/>
          <a:lstStyle/>
          <a:p>
            <a:endParaRPr lang="en-US" dirty="0">
              <a:solidFill>
                <a:srgbClr val="D3CCBD"/>
              </a:solidFill>
            </a:endParaRPr>
          </a:p>
        </p:txBody>
      </p:sp>
      <p:sp>
        <p:nvSpPr>
          <p:cNvPr id="14" name="Footer Placeholder 13"/>
          <p:cNvSpPr>
            <a:spLocks noGrp="1"/>
          </p:cNvSpPr>
          <p:nvPr>
            <p:ph type="ftr" sz="quarter" idx="11"/>
          </p:nvPr>
        </p:nvSpPr>
        <p:spPr/>
        <p:txBody>
          <a:bodyPr/>
          <a:lstStyle/>
          <a:p>
            <a:endParaRPr lang="en-US" dirty="0">
              <a:solidFill>
                <a:srgbClr val="D3CCBD"/>
              </a:solidFill>
            </a:endParaRPr>
          </a:p>
        </p:txBody>
      </p:sp>
      <p:sp>
        <p:nvSpPr>
          <p:cNvPr id="15" name="Slide Number Placeholder 14"/>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20" y="186538"/>
            <a:ext cx="2531065" cy="1119228"/>
          </a:xfrm>
          <a:prstGeom prst="rect">
            <a:avLst/>
          </a:prstGeom>
        </p:spPr>
      </p:pic>
    </p:spTree>
    <p:extLst>
      <p:ext uri="{BB962C8B-B14F-4D97-AF65-F5344CB8AC3E}">
        <p14:creationId xmlns:p14="http://schemas.microsoft.com/office/powerpoint/2010/main" val="19895787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76600" y="387033"/>
            <a:ext cx="56388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endParaRPr lang="en-US" dirty="0">
              <a:solidFill>
                <a:srgbClr val="D3CCBD"/>
              </a:solidFill>
            </a:endParaRPr>
          </a:p>
        </p:txBody>
      </p:sp>
      <p:sp>
        <p:nvSpPr>
          <p:cNvPr id="6" name="Footer Placeholder 5"/>
          <p:cNvSpPr>
            <a:spLocks noGrp="1"/>
          </p:cNvSpPr>
          <p:nvPr>
            <p:ph type="ftr" sz="quarter" idx="11"/>
          </p:nvPr>
        </p:nvSpPr>
        <p:spPr/>
        <p:txBody>
          <a:bodyPr/>
          <a:lstStyle/>
          <a:p>
            <a:endParaRPr lang="en-US" dirty="0">
              <a:solidFill>
                <a:srgbClr val="D3CCBD"/>
              </a:solidFill>
            </a:endParaRPr>
          </a:p>
        </p:txBody>
      </p:sp>
      <p:sp>
        <p:nvSpPr>
          <p:cNvPr id="7" name="Slide Number Placeholder 6"/>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Tree>
    <p:extLst>
      <p:ext uri="{BB962C8B-B14F-4D97-AF65-F5344CB8AC3E}">
        <p14:creationId xmlns:p14="http://schemas.microsoft.com/office/powerpoint/2010/main" val="28965387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5E9D8-E212-4C53-9243-D37F2FA734DA}"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1779387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71850" y="381000"/>
            <a:ext cx="5143500" cy="758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4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24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endParaRPr lang="en-US" dirty="0">
              <a:solidFill>
                <a:srgbClr val="D3CCBD"/>
              </a:solidFill>
            </a:endParaRPr>
          </a:p>
        </p:txBody>
      </p:sp>
      <p:sp>
        <p:nvSpPr>
          <p:cNvPr id="8" name="Footer Placeholder 7"/>
          <p:cNvSpPr>
            <a:spLocks noGrp="1"/>
          </p:cNvSpPr>
          <p:nvPr>
            <p:ph type="ftr" sz="quarter" idx="11"/>
          </p:nvPr>
        </p:nvSpPr>
        <p:spPr/>
        <p:txBody>
          <a:bodyPr/>
          <a:lstStyle/>
          <a:p>
            <a:endParaRPr lang="en-US" dirty="0">
              <a:solidFill>
                <a:srgbClr val="D3CCBD"/>
              </a:solidFill>
            </a:endParaRPr>
          </a:p>
        </p:txBody>
      </p:sp>
      <p:sp>
        <p:nvSpPr>
          <p:cNvPr id="9" name="Slide Number Placeholder 8"/>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Tree>
    <p:extLst>
      <p:ext uri="{BB962C8B-B14F-4D97-AF65-F5344CB8AC3E}">
        <p14:creationId xmlns:p14="http://schemas.microsoft.com/office/powerpoint/2010/main" val="41172036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76600" y="387033"/>
            <a:ext cx="5562600" cy="762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D3CCBD"/>
              </a:solidFill>
            </a:endParaRPr>
          </a:p>
        </p:txBody>
      </p:sp>
      <p:sp>
        <p:nvSpPr>
          <p:cNvPr id="4" name="Footer Placeholder 3"/>
          <p:cNvSpPr>
            <a:spLocks noGrp="1"/>
          </p:cNvSpPr>
          <p:nvPr>
            <p:ph type="ftr" sz="quarter" idx="11"/>
          </p:nvPr>
        </p:nvSpPr>
        <p:spPr/>
        <p:txBody>
          <a:bodyPr/>
          <a:lstStyle/>
          <a:p>
            <a:endParaRPr lang="en-US" dirty="0">
              <a:solidFill>
                <a:srgbClr val="D3CCBD"/>
              </a:solidFill>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Tree>
    <p:extLst>
      <p:ext uri="{BB962C8B-B14F-4D97-AF65-F5344CB8AC3E}">
        <p14:creationId xmlns:p14="http://schemas.microsoft.com/office/powerpoint/2010/main" val="34747668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2" name="Rectangle 11"/>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Date Placeholder 7"/>
          <p:cNvSpPr>
            <a:spLocks noGrp="1"/>
          </p:cNvSpPr>
          <p:nvPr>
            <p:ph type="dt" sz="half" idx="10"/>
          </p:nvPr>
        </p:nvSpPr>
        <p:spPr/>
        <p:txBody>
          <a:bodyPr/>
          <a:lstStyle/>
          <a:p>
            <a:endParaRPr lang="en-US" dirty="0">
              <a:solidFill>
                <a:srgbClr val="D3CCBD"/>
              </a:solidFill>
            </a:endParaRPr>
          </a:p>
        </p:txBody>
      </p:sp>
      <p:sp>
        <p:nvSpPr>
          <p:cNvPr id="9" name="Footer Placeholder 8"/>
          <p:cNvSpPr>
            <a:spLocks noGrp="1"/>
          </p:cNvSpPr>
          <p:nvPr>
            <p:ph type="ftr" sz="quarter" idx="11"/>
          </p:nvPr>
        </p:nvSpPr>
        <p:spPr/>
        <p:txBody>
          <a:bodyPr/>
          <a:lstStyle/>
          <a:p>
            <a:endParaRPr lang="en-US" dirty="0">
              <a:solidFill>
                <a:srgbClr val="D3CCBD"/>
              </a:solidFill>
            </a:endParaRPr>
          </a:p>
        </p:txBody>
      </p:sp>
      <p:sp>
        <p:nvSpPr>
          <p:cNvPr id="10" name="Slide Number Placeholder 9"/>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spTree>
    <p:extLst>
      <p:ext uri="{BB962C8B-B14F-4D97-AF65-F5344CB8AC3E}">
        <p14:creationId xmlns:p14="http://schemas.microsoft.com/office/powerpoint/2010/main" val="28725005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2057400"/>
            <a:ext cx="2949178" cy="1600200"/>
          </a:xfrm>
        </p:spPr>
        <p:txBody>
          <a:bodyPr anchor="b">
            <a:normAutofit/>
          </a:bodyPr>
          <a:lstStyle>
            <a:lvl1pPr>
              <a:defRPr sz="28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normAutofit/>
          </a:bodyPr>
          <a:lstStyle>
            <a:lvl1pPr>
              <a:defRPr sz="2800"/>
            </a:lvl1pPr>
            <a:lvl2pPr>
              <a:defRPr sz="2600"/>
            </a:lvl2pPr>
            <a:lvl3pPr>
              <a:defRPr sz="24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629841" y="3657600"/>
            <a:ext cx="2949178" cy="22113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D3CCBD"/>
              </a:solidFill>
            </a:endParaRPr>
          </a:p>
        </p:txBody>
      </p:sp>
      <p:sp>
        <p:nvSpPr>
          <p:cNvPr id="6" name="Footer Placeholder 5"/>
          <p:cNvSpPr>
            <a:spLocks noGrp="1"/>
          </p:cNvSpPr>
          <p:nvPr>
            <p:ph type="ftr" sz="quarter" idx="11"/>
          </p:nvPr>
        </p:nvSpPr>
        <p:spPr/>
        <p:txBody>
          <a:bodyPr/>
          <a:lstStyle/>
          <a:p>
            <a:endParaRPr lang="en-US" dirty="0">
              <a:solidFill>
                <a:srgbClr val="D3CCBD"/>
              </a:solidFill>
            </a:endParaRPr>
          </a:p>
        </p:txBody>
      </p:sp>
      <p:sp>
        <p:nvSpPr>
          <p:cNvPr id="7" name="Slide Number Placeholder 6"/>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20" y="186538"/>
            <a:ext cx="2531065" cy="1119228"/>
          </a:xfrm>
          <a:prstGeom prst="rect">
            <a:avLst/>
          </a:prstGeom>
        </p:spPr>
      </p:pic>
    </p:spTree>
    <p:extLst>
      <p:ext uri="{BB962C8B-B14F-4D97-AF65-F5344CB8AC3E}">
        <p14:creationId xmlns:p14="http://schemas.microsoft.com/office/powerpoint/2010/main" val="37009383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2057400"/>
            <a:ext cx="2949178" cy="1600200"/>
          </a:xfrm>
        </p:spPr>
        <p:txBody>
          <a:bodyPr anchor="b">
            <a:normAutofit/>
          </a:bodyPr>
          <a:lstStyle>
            <a:lvl1pPr>
              <a:defRPr sz="2800">
                <a:solidFill>
                  <a:schemeClr val="accent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3657600"/>
            <a:ext cx="2949178" cy="22113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D3CCBD"/>
              </a:solidFill>
            </a:endParaRPr>
          </a:p>
        </p:txBody>
      </p:sp>
      <p:sp>
        <p:nvSpPr>
          <p:cNvPr id="6" name="Footer Placeholder 5"/>
          <p:cNvSpPr>
            <a:spLocks noGrp="1"/>
          </p:cNvSpPr>
          <p:nvPr>
            <p:ph type="ftr" sz="quarter" idx="11"/>
          </p:nvPr>
        </p:nvSpPr>
        <p:spPr/>
        <p:txBody>
          <a:bodyPr/>
          <a:lstStyle/>
          <a:p>
            <a:endParaRPr lang="en-US" dirty="0">
              <a:solidFill>
                <a:srgbClr val="D3CCBD"/>
              </a:solidFill>
            </a:endParaRPr>
          </a:p>
        </p:txBody>
      </p:sp>
      <p:sp>
        <p:nvSpPr>
          <p:cNvPr id="7" name="Slide Number Placeholder 6"/>
          <p:cNvSpPr>
            <a:spLocks noGrp="1"/>
          </p:cNvSpPr>
          <p:nvPr>
            <p:ph type="sldNum" sz="quarter" idx="12"/>
          </p:nvPr>
        </p:nvSpPr>
        <p:spPr/>
        <p:txBody>
          <a:bodyPr/>
          <a:lstStyle/>
          <a:p>
            <a:fld id="{04A3A10D-7D5E-4932-A76F-CD1632FD3D96}" type="slidenum">
              <a:rPr lang="en-US" smtClean="0">
                <a:solidFill>
                  <a:srgbClr val="D3CCBD"/>
                </a:solidFill>
              </a:rPr>
              <a:pPr/>
              <a:t>‹#›</a:t>
            </a:fld>
            <a:endParaRPr lang="en-US" dirty="0">
              <a:solidFill>
                <a:srgbClr val="D3CCBD"/>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820" y="186538"/>
            <a:ext cx="2531065" cy="1119228"/>
          </a:xfrm>
          <a:prstGeom prst="rect">
            <a:avLst/>
          </a:prstGeom>
        </p:spPr>
      </p:pic>
    </p:spTree>
    <p:extLst>
      <p:ext uri="{BB962C8B-B14F-4D97-AF65-F5344CB8AC3E}">
        <p14:creationId xmlns:p14="http://schemas.microsoft.com/office/powerpoint/2010/main" val="3365650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5E9D8-E212-4C53-9243-D37F2FA734DA}"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40758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5E9D8-E212-4C53-9243-D37F2FA734DA}"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413057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5E9D8-E212-4C53-9243-D37F2FA734DA}"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298979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5E9D8-E212-4C53-9243-D37F2FA734DA}"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218570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5E9D8-E212-4C53-9243-D37F2FA734DA}"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203841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5E9D8-E212-4C53-9243-D37F2FA734DA}"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115610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5E9D8-E212-4C53-9243-D37F2FA734DA}"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5EB5A-A77D-42D2-BA50-99136D7B761F}" type="slidenum">
              <a:rPr lang="en-US" smtClean="0"/>
              <a:t>‹#›</a:t>
            </a:fld>
            <a:endParaRPr lang="en-US"/>
          </a:p>
        </p:txBody>
      </p:sp>
    </p:spTree>
    <p:extLst>
      <p:ext uri="{BB962C8B-B14F-4D97-AF65-F5344CB8AC3E}">
        <p14:creationId xmlns:p14="http://schemas.microsoft.com/office/powerpoint/2010/main" val="74350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5E9D8-E212-4C53-9243-D37F2FA734DA}" type="datetimeFigureOut">
              <a:rPr lang="en-US" smtClean="0"/>
              <a:t>3/19/2019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5EB5A-A77D-42D2-BA50-99136D7B761F}" type="slidenum">
              <a:rPr lang="en-US" smtClean="0"/>
              <a:t>‹#›</a:t>
            </a:fld>
            <a:endParaRPr lang="en-US"/>
          </a:p>
        </p:txBody>
      </p:sp>
    </p:spTree>
    <p:extLst>
      <p:ext uri="{BB962C8B-B14F-4D97-AF65-F5344CB8AC3E}">
        <p14:creationId xmlns:p14="http://schemas.microsoft.com/office/powerpoint/2010/main" val="4151734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50000">
              <a:schemeClr val="bg1"/>
            </a:gs>
            <a:gs pos="100000">
              <a:srgbClr val="BBD6F0"/>
            </a:gs>
          </a:gsLst>
          <a:lin ang="5400000" scaled="1"/>
        </a:gradFill>
        <a:effectLst/>
      </p:bgPr>
    </p:bg>
    <p:spTree>
      <p:nvGrpSpPr>
        <p:cNvPr id="1" name=""/>
        <p:cNvGrpSpPr/>
        <p:nvPr/>
      </p:nvGrpSpPr>
      <p:grpSpPr>
        <a:xfrm>
          <a:off x="0" y="0"/>
          <a:ext cx="0" cy="0"/>
          <a:chOff x="0" y="0"/>
          <a:chExt cx="0" cy="0"/>
        </a:xfrm>
      </p:grpSpPr>
      <p:sp>
        <p:nvSpPr>
          <p:cNvPr id="8" name="Rectangle 7"/>
          <p:cNvSpPr/>
          <p:nvPr/>
        </p:nvSpPr>
        <p:spPr>
          <a:xfrm>
            <a:off x="2" y="6477005"/>
            <a:ext cx="9165095" cy="381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43250" y="304800"/>
            <a:ext cx="600075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371850" y="387033"/>
            <a:ext cx="5143500" cy="762000"/>
          </a:xfrm>
          <a:prstGeom prst="rect">
            <a:avLst/>
          </a:prstGeom>
        </p:spPr>
        <p:txBody>
          <a:bodyPr vert="horz" wrap="square"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8650" y="6477005"/>
            <a:ext cx="2057400" cy="365125"/>
          </a:xfrm>
          <a:prstGeom prst="rect">
            <a:avLst/>
          </a:prstGeom>
        </p:spPr>
        <p:txBody>
          <a:bodyPr vert="horz" lIns="91440" tIns="45720" rIns="91440" bIns="45720" rtlCol="0" anchor="ctr"/>
          <a:lstStyle>
            <a:lvl1pPr algn="l">
              <a:defRPr sz="900">
                <a:solidFill>
                  <a:schemeClr val="bg2"/>
                </a:solidFill>
              </a:defRPr>
            </a:lvl1pPr>
          </a:lstStyle>
          <a:p>
            <a:endParaRPr lang="en-US" dirty="0">
              <a:solidFill>
                <a:srgbClr val="D3CCBD"/>
              </a:solidFill>
            </a:endParaRPr>
          </a:p>
        </p:txBody>
      </p:sp>
      <p:sp>
        <p:nvSpPr>
          <p:cNvPr id="5" name="Footer Placeholder 4"/>
          <p:cNvSpPr>
            <a:spLocks noGrp="1"/>
          </p:cNvSpPr>
          <p:nvPr>
            <p:ph type="ftr" sz="quarter" idx="3"/>
          </p:nvPr>
        </p:nvSpPr>
        <p:spPr>
          <a:xfrm>
            <a:off x="3028950" y="6477005"/>
            <a:ext cx="3086100" cy="365125"/>
          </a:xfrm>
          <a:prstGeom prst="rect">
            <a:avLst/>
          </a:prstGeom>
        </p:spPr>
        <p:txBody>
          <a:bodyPr vert="horz" lIns="91440" tIns="45720" rIns="91440" bIns="45720" rtlCol="0" anchor="ctr"/>
          <a:lstStyle>
            <a:lvl1pPr algn="ctr">
              <a:defRPr sz="900">
                <a:solidFill>
                  <a:schemeClr val="bg2"/>
                </a:solidFill>
              </a:defRPr>
            </a:lvl1pPr>
          </a:lstStyle>
          <a:p>
            <a:endParaRPr lang="en-US" dirty="0">
              <a:solidFill>
                <a:srgbClr val="D3CCBD"/>
              </a:solidFill>
            </a:endParaRPr>
          </a:p>
        </p:txBody>
      </p:sp>
      <p:sp>
        <p:nvSpPr>
          <p:cNvPr id="6" name="Slide Number Placeholder 5"/>
          <p:cNvSpPr>
            <a:spLocks noGrp="1"/>
          </p:cNvSpPr>
          <p:nvPr>
            <p:ph type="sldNum" sz="quarter" idx="4"/>
          </p:nvPr>
        </p:nvSpPr>
        <p:spPr>
          <a:xfrm>
            <a:off x="6457950" y="6477005"/>
            <a:ext cx="2057400" cy="365125"/>
          </a:xfrm>
          <a:prstGeom prst="rect">
            <a:avLst/>
          </a:prstGeom>
        </p:spPr>
        <p:txBody>
          <a:bodyPr vert="horz" lIns="91440" tIns="45720" rIns="91440" bIns="45720" rtlCol="0" anchor="ctr"/>
          <a:lstStyle>
            <a:lvl1pPr algn="r">
              <a:defRPr sz="900">
                <a:solidFill>
                  <a:schemeClr val="bg2"/>
                </a:solidFill>
              </a:defRPr>
            </a:lvl1pPr>
          </a:lstStyle>
          <a:p>
            <a:fld id="{04A3A10D-7D5E-4932-A76F-CD1632FD3D96}" type="slidenum">
              <a:rPr lang="en-US" smtClean="0">
                <a:solidFill>
                  <a:srgbClr val="D3CCBD"/>
                </a:solidFill>
              </a:rPr>
              <a:pPr/>
              <a:t>‹#›</a:t>
            </a:fld>
            <a:endParaRPr lang="en-US" dirty="0">
              <a:solidFill>
                <a:srgbClr val="D3CCBD"/>
              </a:solidFill>
            </a:endParaRPr>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1820" y="186538"/>
            <a:ext cx="2531065" cy="1119228"/>
          </a:xfrm>
          <a:prstGeom prst="rect">
            <a:avLst/>
          </a:prstGeom>
        </p:spPr>
      </p:pic>
    </p:spTree>
    <p:extLst>
      <p:ext uri="{BB962C8B-B14F-4D97-AF65-F5344CB8AC3E}">
        <p14:creationId xmlns:p14="http://schemas.microsoft.com/office/powerpoint/2010/main" val="14724285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defTabSz="685783" rtl="0" eaLnBrk="1" latinLnBrk="0" hangingPunct="1">
        <a:lnSpc>
          <a:spcPct val="90000"/>
        </a:lnSpc>
        <a:spcBef>
          <a:spcPct val="0"/>
        </a:spcBef>
        <a:buNone/>
        <a:defRPr sz="2800" kern="1200" baseline="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8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26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5"/>
          </p:nvPr>
        </p:nvSpPr>
        <p:spPr/>
        <p:txBody>
          <a:bodyPr/>
          <a:lstStyle/>
          <a:p>
            <a:fld id="{04A3A10D-7D5E-4932-A76F-CD1632FD3D96}" type="slidenum">
              <a:rPr lang="en-US" smtClean="0"/>
              <a:pPr/>
              <a:t>1</a:t>
            </a:fld>
            <a:endParaRPr lang="en-US" dirty="0"/>
          </a:p>
        </p:txBody>
      </p:sp>
      <p:sp>
        <p:nvSpPr>
          <p:cNvPr id="8" name="Title 7"/>
          <p:cNvSpPr>
            <a:spLocks noGrp="1"/>
          </p:cNvSpPr>
          <p:nvPr>
            <p:ph type="title"/>
          </p:nvPr>
        </p:nvSpPr>
        <p:spPr>
          <a:xfrm>
            <a:off x="381000" y="304800"/>
            <a:ext cx="8553450" cy="685800"/>
          </a:xfrm>
        </p:spPr>
        <p:txBody>
          <a:bodyPr>
            <a:normAutofit fontScale="90000"/>
          </a:bodyPr>
          <a:lstStyle/>
          <a:p>
            <a:r>
              <a:rPr lang="en-US" sz="4000" dirty="0" smtClean="0">
                <a:solidFill>
                  <a:schemeClr val="bg1"/>
                </a:solidFill>
              </a:rPr>
              <a:t>Oregon’s Investment in a Water Future</a:t>
            </a:r>
            <a:endParaRPr lang="en-US" sz="4000" b="1" dirty="0">
              <a:solidFill>
                <a:schemeClr val="bg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794378" cy="426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3352800"/>
            <a:ext cx="3366884" cy="3139321"/>
          </a:xfrm>
          <a:prstGeom prst="rect">
            <a:avLst/>
          </a:prstGeom>
          <a:noFill/>
        </p:spPr>
        <p:txBody>
          <a:bodyPr wrap="none" rtlCol="0">
            <a:spAutoFit/>
          </a:bodyPr>
          <a:lstStyle/>
          <a:p>
            <a:endParaRPr lang="en-US" sz="2800" b="1" dirty="0"/>
          </a:p>
          <a:p>
            <a:pPr algn="ctr"/>
            <a:r>
              <a:rPr lang="en-US" sz="2200" dirty="0" smtClean="0"/>
              <a:t>Douglas Woodcock</a:t>
            </a:r>
          </a:p>
          <a:p>
            <a:pPr algn="ctr"/>
            <a:r>
              <a:rPr lang="en-US" sz="1600" dirty="0" smtClean="0"/>
              <a:t>Deputy Director,  </a:t>
            </a:r>
          </a:p>
          <a:p>
            <a:pPr algn="ctr"/>
            <a:r>
              <a:rPr lang="en-US" sz="1600" dirty="0" smtClean="0"/>
              <a:t>Oregon Water Resources Department</a:t>
            </a:r>
          </a:p>
          <a:p>
            <a:pPr algn="ctr"/>
            <a:endParaRPr lang="en-US" sz="2000" dirty="0"/>
          </a:p>
          <a:p>
            <a:pPr algn="ctr"/>
            <a:r>
              <a:rPr lang="en-US" sz="2200" dirty="0" smtClean="0"/>
              <a:t>Bobby Cochran</a:t>
            </a:r>
          </a:p>
          <a:p>
            <a:pPr algn="ctr"/>
            <a:r>
              <a:rPr lang="en-US" sz="1600" dirty="0" smtClean="0"/>
              <a:t>Senior Fellow,</a:t>
            </a:r>
          </a:p>
          <a:p>
            <a:pPr algn="ctr"/>
            <a:r>
              <a:rPr lang="en-US" sz="1600" dirty="0" smtClean="0"/>
              <a:t>National Policy Consensus Center</a:t>
            </a:r>
          </a:p>
          <a:p>
            <a:pPr algn="ctr"/>
            <a:endParaRPr lang="en-US" sz="2000" dirty="0" smtClean="0"/>
          </a:p>
          <a:p>
            <a:pPr algn="ctr"/>
            <a:r>
              <a:rPr lang="en-US" sz="1600" dirty="0" smtClean="0"/>
              <a:t>March 19, 2019</a:t>
            </a:r>
          </a:p>
        </p:txBody>
      </p:sp>
    </p:spTree>
    <p:extLst>
      <p:ext uri="{BB962C8B-B14F-4D97-AF65-F5344CB8AC3E}">
        <p14:creationId xmlns:p14="http://schemas.microsoft.com/office/powerpoint/2010/main" val="3789591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kern="0" dirty="0">
                <a:latin typeface="+mn-lt"/>
                <a:ea typeface="MS Gothic"/>
                <a:cs typeface="Times New Roman"/>
              </a:rPr>
              <a:t>Where Oregon’s Investment is Strong</a:t>
            </a:r>
            <a:endParaRPr lang="en-US" b="1" dirty="0">
              <a:latin typeface="+mn-lt"/>
            </a:endParaRPr>
          </a:p>
        </p:txBody>
      </p:sp>
      <p:sp>
        <p:nvSpPr>
          <p:cNvPr id="3" name="Content Placeholder 2"/>
          <p:cNvSpPr>
            <a:spLocks noGrp="1"/>
          </p:cNvSpPr>
          <p:nvPr>
            <p:ph idx="1"/>
          </p:nvPr>
        </p:nvSpPr>
        <p:spPr>
          <a:xfrm>
            <a:off x="381000" y="1828800"/>
            <a:ext cx="8362950" cy="4343400"/>
          </a:xfrm>
        </p:spPr>
        <p:txBody>
          <a:bodyPr>
            <a:noAutofit/>
          </a:bodyPr>
          <a:lstStyle/>
          <a:p>
            <a:pPr marL="0" marR="0" indent="0">
              <a:spcBef>
                <a:spcPts val="0"/>
              </a:spcBef>
              <a:spcAft>
                <a:spcPts val="0"/>
              </a:spcAft>
              <a:buNone/>
            </a:pPr>
            <a:r>
              <a:rPr lang="en-US" b="1" i="1" dirty="0">
                <a:ea typeface="Calibri"/>
                <a:cs typeface="Times New Roman"/>
              </a:rPr>
              <a:t>Long-standing commitment </a:t>
            </a:r>
            <a:r>
              <a:rPr lang="en-US" b="1" i="1" dirty="0" smtClean="0">
                <a:ea typeface="Calibri"/>
                <a:cs typeface="Times New Roman"/>
              </a:rPr>
              <a:t>to </a:t>
            </a:r>
            <a:r>
              <a:rPr lang="en-US" b="1" i="1" dirty="0">
                <a:ea typeface="Calibri"/>
                <a:cs typeface="Times New Roman"/>
              </a:rPr>
              <a:t>collaborative planning and </a:t>
            </a:r>
            <a:r>
              <a:rPr lang="en-US" b="1" i="1" dirty="0" smtClean="0">
                <a:ea typeface="Calibri"/>
                <a:cs typeface="Times New Roman"/>
              </a:rPr>
              <a:t>investment</a:t>
            </a:r>
          </a:p>
          <a:p>
            <a:pPr marL="0" marR="0">
              <a:spcBef>
                <a:spcPts val="0"/>
              </a:spcBef>
              <a:spcAft>
                <a:spcPts val="0"/>
              </a:spcAft>
            </a:pPr>
            <a:endParaRPr lang="en-US" sz="2400" dirty="0">
              <a:ea typeface="Calibri"/>
              <a:cs typeface="Times New Roman"/>
            </a:endParaRPr>
          </a:p>
          <a:p>
            <a:pPr lvl="0">
              <a:lnSpc>
                <a:spcPct val="107000"/>
              </a:lnSpc>
              <a:spcBef>
                <a:spcPts val="0"/>
              </a:spcBef>
              <a:buFont typeface="Symbol"/>
              <a:buChar char=""/>
            </a:pPr>
            <a:r>
              <a:rPr lang="en-US" sz="2400" dirty="0">
                <a:ea typeface="Calibri"/>
                <a:cs typeface="Times New Roman"/>
              </a:rPr>
              <a:t>Oregon Plan for Salmon &amp; Watersheds </a:t>
            </a:r>
            <a:endParaRPr lang="en-US" sz="2400" dirty="0" smtClean="0">
              <a:ea typeface="Calibri"/>
              <a:cs typeface="Times New Roman"/>
            </a:endParaRPr>
          </a:p>
          <a:p>
            <a:pPr lvl="0">
              <a:lnSpc>
                <a:spcPct val="107000"/>
              </a:lnSpc>
              <a:spcBef>
                <a:spcPts val="0"/>
              </a:spcBef>
              <a:buFont typeface="Symbol"/>
              <a:buChar char=""/>
            </a:pPr>
            <a:endParaRPr lang="en-US" sz="2400" dirty="0">
              <a:ea typeface="Calibri"/>
              <a:cs typeface="Times New Roman"/>
            </a:endParaRPr>
          </a:p>
          <a:p>
            <a:pPr lvl="0">
              <a:lnSpc>
                <a:spcPct val="107000"/>
              </a:lnSpc>
              <a:spcBef>
                <a:spcPts val="0"/>
              </a:spcBef>
              <a:buFont typeface="Symbol"/>
              <a:buChar char=""/>
            </a:pPr>
            <a:r>
              <a:rPr lang="en-US" sz="2400" dirty="0" smtClean="0">
                <a:ea typeface="Calibri"/>
                <a:cs typeface="Times New Roman"/>
              </a:rPr>
              <a:t>Watershed </a:t>
            </a:r>
            <a:r>
              <a:rPr lang="en-US" sz="2400" dirty="0">
                <a:ea typeface="Calibri"/>
                <a:cs typeface="Times New Roman"/>
              </a:rPr>
              <a:t>councils, focused investment </a:t>
            </a:r>
            <a:r>
              <a:rPr lang="en-US" sz="2400" dirty="0" smtClean="0">
                <a:ea typeface="Calibri"/>
                <a:cs typeface="Times New Roman"/>
              </a:rPr>
              <a:t>partnerships, and </a:t>
            </a:r>
            <a:r>
              <a:rPr lang="en-US" sz="2400" dirty="0">
                <a:ea typeface="Calibri"/>
                <a:cs typeface="Times New Roman"/>
              </a:rPr>
              <a:t>place-based water </a:t>
            </a:r>
            <a:r>
              <a:rPr lang="en-US" sz="2400" dirty="0" smtClean="0">
                <a:ea typeface="Calibri"/>
                <a:cs typeface="Times New Roman"/>
              </a:rPr>
              <a:t>planning</a:t>
            </a:r>
          </a:p>
        </p:txBody>
      </p:sp>
      <p:sp>
        <p:nvSpPr>
          <p:cNvPr id="5" name="Slide Number Placeholder 4"/>
          <p:cNvSpPr>
            <a:spLocks noGrp="1"/>
          </p:cNvSpPr>
          <p:nvPr>
            <p:ph type="sldNum" sz="quarter" idx="12"/>
          </p:nvPr>
        </p:nvSpPr>
        <p:spPr/>
        <p:txBody>
          <a:bodyPr/>
          <a:lstStyle/>
          <a:p>
            <a:r>
              <a:rPr lang="en-US" dirty="0" smtClean="0">
                <a:solidFill>
                  <a:srgbClr val="D3CCBD"/>
                </a:solidFill>
              </a:rPr>
              <a:t>2</a:t>
            </a:r>
            <a:endParaRPr lang="en-US" dirty="0">
              <a:solidFill>
                <a:srgbClr val="D3CCBD"/>
              </a:solidFill>
            </a:endParaRPr>
          </a:p>
        </p:txBody>
      </p:sp>
      <p:sp>
        <p:nvSpPr>
          <p:cNvPr id="6" name="Rectangle 5"/>
          <p:cNvSpPr/>
          <p:nvPr/>
        </p:nvSpPr>
        <p:spPr>
          <a:xfrm>
            <a:off x="0" y="6553200"/>
            <a:ext cx="2392771" cy="307777"/>
          </a:xfrm>
          <a:prstGeom prst="rect">
            <a:avLst/>
          </a:prstGeom>
        </p:spPr>
        <p:txBody>
          <a:bodyPr wrap="none">
            <a:spAutoFit/>
          </a:bodyPr>
          <a:lstStyle/>
          <a:p>
            <a:r>
              <a:rPr lang="en-US" sz="1400" b="1" dirty="0" smtClean="0">
                <a:solidFill>
                  <a:prstClr val="white"/>
                </a:solidFill>
              </a:rPr>
              <a:t>Western States Water Council</a:t>
            </a:r>
            <a:endParaRPr lang="en-US" sz="1400" b="1" dirty="0">
              <a:solidFill>
                <a:prstClr val="white"/>
              </a:solidFill>
            </a:endParaRPr>
          </a:p>
        </p:txBody>
      </p:sp>
    </p:spTree>
    <p:extLst>
      <p:ext uri="{BB962C8B-B14F-4D97-AF65-F5344CB8AC3E}">
        <p14:creationId xmlns:p14="http://schemas.microsoft.com/office/powerpoint/2010/main" val="147120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kern="0" dirty="0">
                <a:latin typeface="+mn-lt"/>
                <a:ea typeface="MS Gothic"/>
                <a:cs typeface="Times New Roman"/>
              </a:rPr>
              <a:t>Where Oregon’s Investment is Strong</a:t>
            </a:r>
            <a:endParaRPr lang="en-US" b="1" dirty="0">
              <a:latin typeface="+mn-lt"/>
            </a:endParaRPr>
          </a:p>
        </p:txBody>
      </p:sp>
      <p:sp>
        <p:nvSpPr>
          <p:cNvPr id="3" name="Content Placeholder 2"/>
          <p:cNvSpPr>
            <a:spLocks noGrp="1"/>
          </p:cNvSpPr>
          <p:nvPr>
            <p:ph idx="1"/>
          </p:nvPr>
        </p:nvSpPr>
        <p:spPr>
          <a:xfrm>
            <a:off x="476250" y="1371600"/>
            <a:ext cx="8362950" cy="4343400"/>
          </a:xfrm>
        </p:spPr>
        <p:txBody>
          <a:bodyPr>
            <a:noAutofit/>
          </a:bodyPr>
          <a:lstStyle/>
          <a:p>
            <a:pPr marL="0" marR="0" indent="0">
              <a:spcBef>
                <a:spcPts val="0"/>
              </a:spcBef>
              <a:spcAft>
                <a:spcPts val="0"/>
              </a:spcAft>
              <a:buNone/>
            </a:pPr>
            <a:r>
              <a:rPr lang="en-US" sz="2400" b="1" dirty="0">
                <a:solidFill>
                  <a:srgbClr val="595959"/>
                </a:solidFill>
                <a:latin typeface="Avenir LT Std 65 Medium"/>
                <a:ea typeface="Calibri"/>
                <a:cs typeface="Times New Roman"/>
              </a:rPr>
              <a:t> </a:t>
            </a:r>
            <a:endParaRPr lang="en-US" sz="2400" dirty="0">
              <a:ea typeface="Calibri"/>
              <a:cs typeface="Times New Roman"/>
            </a:endParaRPr>
          </a:p>
          <a:p>
            <a:pPr marL="0" marR="0" indent="0">
              <a:spcBef>
                <a:spcPts val="0"/>
              </a:spcBef>
              <a:spcAft>
                <a:spcPts val="0"/>
              </a:spcAft>
              <a:buNone/>
            </a:pPr>
            <a:r>
              <a:rPr lang="en-US" b="1" i="1" dirty="0">
                <a:ea typeface="Calibri"/>
                <a:cs typeface="Times New Roman"/>
              </a:rPr>
              <a:t>Good leverage of state and federal $, especially for rural </a:t>
            </a:r>
            <a:r>
              <a:rPr lang="en-US" b="1" i="1" dirty="0" smtClean="0">
                <a:ea typeface="Calibri"/>
                <a:cs typeface="Times New Roman"/>
              </a:rPr>
              <a:t>communities</a:t>
            </a:r>
          </a:p>
          <a:p>
            <a:pPr marL="0" marR="0">
              <a:spcBef>
                <a:spcPts val="0"/>
              </a:spcBef>
              <a:spcAft>
                <a:spcPts val="0"/>
              </a:spcAft>
            </a:pPr>
            <a:endParaRPr lang="en-US" sz="2400" dirty="0">
              <a:ea typeface="Calibri"/>
              <a:cs typeface="Times New Roman"/>
            </a:endParaRPr>
          </a:p>
          <a:p>
            <a:pPr lvl="0">
              <a:lnSpc>
                <a:spcPct val="107000"/>
              </a:lnSpc>
              <a:spcBef>
                <a:spcPts val="0"/>
              </a:spcBef>
              <a:buFont typeface="Symbol"/>
              <a:buChar char=""/>
            </a:pPr>
            <a:r>
              <a:rPr lang="en-US" sz="2400" dirty="0">
                <a:ea typeface="Calibri"/>
                <a:cs typeface="Times New Roman"/>
              </a:rPr>
              <a:t>Business Oregon </a:t>
            </a:r>
            <a:endParaRPr lang="en-US" sz="2400" dirty="0" smtClean="0">
              <a:ea typeface="Calibri"/>
              <a:cs typeface="Times New Roman"/>
            </a:endParaRPr>
          </a:p>
          <a:p>
            <a:pPr lvl="1">
              <a:lnSpc>
                <a:spcPct val="107000"/>
              </a:lnSpc>
              <a:spcBef>
                <a:spcPts val="0"/>
              </a:spcBef>
              <a:buFont typeface="Symbol"/>
              <a:buChar char=""/>
            </a:pPr>
            <a:r>
              <a:rPr lang="en-US" sz="2400" dirty="0" smtClean="0">
                <a:ea typeface="Calibri"/>
                <a:cs typeface="Times New Roman"/>
              </a:rPr>
              <a:t>Investment </a:t>
            </a:r>
            <a:r>
              <a:rPr lang="en-US" sz="2400" dirty="0">
                <a:ea typeface="Calibri"/>
                <a:cs typeface="Times New Roman"/>
              </a:rPr>
              <a:t>leverages USDA Rural Development &amp; Economic Development Admin </a:t>
            </a:r>
            <a:r>
              <a:rPr lang="en-US" sz="2400" dirty="0" smtClean="0">
                <a:ea typeface="Calibri"/>
                <a:cs typeface="Times New Roman"/>
              </a:rPr>
              <a:t>$</a:t>
            </a:r>
          </a:p>
          <a:p>
            <a:pPr lvl="0">
              <a:lnSpc>
                <a:spcPct val="107000"/>
              </a:lnSpc>
              <a:spcBef>
                <a:spcPts val="0"/>
              </a:spcBef>
              <a:buFont typeface="Symbol"/>
              <a:buChar char=""/>
            </a:pPr>
            <a:endParaRPr lang="en-US" sz="2400" dirty="0">
              <a:ea typeface="Calibri"/>
              <a:cs typeface="Times New Roman"/>
            </a:endParaRPr>
          </a:p>
          <a:p>
            <a:pPr lvl="0">
              <a:lnSpc>
                <a:spcPct val="107000"/>
              </a:lnSpc>
              <a:spcBef>
                <a:spcPts val="0"/>
              </a:spcBef>
              <a:buFont typeface="Symbol"/>
              <a:buChar char=""/>
            </a:pPr>
            <a:r>
              <a:rPr lang="en-US" sz="2400" dirty="0" smtClean="0">
                <a:ea typeface="Calibri"/>
                <a:cs typeface="Times New Roman"/>
              </a:rPr>
              <a:t>Oregon Watershed Enhancement Board </a:t>
            </a:r>
          </a:p>
          <a:p>
            <a:pPr lvl="1">
              <a:lnSpc>
                <a:spcPct val="107000"/>
              </a:lnSpc>
              <a:spcBef>
                <a:spcPts val="0"/>
              </a:spcBef>
              <a:buFont typeface="Symbol"/>
              <a:buChar char=""/>
            </a:pPr>
            <a:r>
              <a:rPr lang="en-US" sz="2400" dirty="0" smtClean="0">
                <a:ea typeface="Calibri"/>
                <a:cs typeface="Times New Roman"/>
              </a:rPr>
              <a:t>$ fund </a:t>
            </a:r>
            <a:r>
              <a:rPr lang="en-US" sz="2400" dirty="0">
                <a:ea typeface="Calibri"/>
                <a:cs typeface="Times New Roman"/>
              </a:rPr>
              <a:t>some of the natural infrastructure components of broader </a:t>
            </a:r>
            <a:r>
              <a:rPr lang="en-US" sz="2400" dirty="0" smtClean="0">
                <a:ea typeface="Calibri"/>
                <a:cs typeface="Times New Roman"/>
              </a:rPr>
              <a:t>projects</a:t>
            </a:r>
            <a:endParaRPr lang="en-US" sz="2400" dirty="0">
              <a:ea typeface="Calibri"/>
              <a:cs typeface="Times New Roman"/>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solidFill>
                  <a:srgbClr val="D3CCBD"/>
                </a:solidFill>
              </a:rPr>
              <a:pPr/>
              <a:t>3</a:t>
            </a:fld>
            <a:endParaRPr lang="en-US" dirty="0">
              <a:solidFill>
                <a:srgbClr val="D3CCBD"/>
              </a:solidFill>
            </a:endParaRPr>
          </a:p>
        </p:txBody>
      </p:sp>
      <p:sp>
        <p:nvSpPr>
          <p:cNvPr id="6" name="Rectangle 5"/>
          <p:cNvSpPr/>
          <p:nvPr/>
        </p:nvSpPr>
        <p:spPr>
          <a:xfrm>
            <a:off x="0" y="6553200"/>
            <a:ext cx="2392771" cy="307777"/>
          </a:xfrm>
          <a:prstGeom prst="rect">
            <a:avLst/>
          </a:prstGeom>
        </p:spPr>
        <p:txBody>
          <a:bodyPr wrap="none">
            <a:spAutoFit/>
          </a:bodyPr>
          <a:lstStyle/>
          <a:p>
            <a:r>
              <a:rPr lang="en-US" sz="1400" b="1" dirty="0" smtClean="0">
                <a:solidFill>
                  <a:prstClr val="white"/>
                </a:solidFill>
              </a:rPr>
              <a:t>Western States Water Council</a:t>
            </a:r>
            <a:endParaRPr lang="en-US" sz="1400" b="1" dirty="0">
              <a:solidFill>
                <a:prstClr val="white"/>
              </a:solidFill>
            </a:endParaRPr>
          </a:p>
        </p:txBody>
      </p:sp>
    </p:spTree>
    <p:extLst>
      <p:ext uri="{BB962C8B-B14F-4D97-AF65-F5344CB8AC3E}">
        <p14:creationId xmlns:p14="http://schemas.microsoft.com/office/powerpoint/2010/main" val="744576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kern="0" dirty="0">
                <a:latin typeface="Avenir LT Std 45 Book"/>
                <a:ea typeface="MS Gothic"/>
                <a:cs typeface="Times New Roman"/>
              </a:rPr>
              <a:t>Where Oregon’s Investment is Strong</a:t>
            </a:r>
            <a:endParaRPr lang="en-US" b="1" dirty="0"/>
          </a:p>
        </p:txBody>
      </p:sp>
      <p:sp>
        <p:nvSpPr>
          <p:cNvPr id="3" name="Content Placeholder 2"/>
          <p:cNvSpPr>
            <a:spLocks noGrp="1"/>
          </p:cNvSpPr>
          <p:nvPr>
            <p:ph idx="1"/>
          </p:nvPr>
        </p:nvSpPr>
        <p:spPr>
          <a:xfrm>
            <a:off x="304800" y="1524000"/>
            <a:ext cx="8362950" cy="4343400"/>
          </a:xfrm>
        </p:spPr>
        <p:txBody>
          <a:bodyPr>
            <a:noAutofit/>
          </a:bodyPr>
          <a:lstStyle/>
          <a:p>
            <a:pPr marL="0" marR="0" indent="0">
              <a:spcBef>
                <a:spcPts val="0"/>
              </a:spcBef>
              <a:spcAft>
                <a:spcPts val="0"/>
              </a:spcAft>
              <a:buNone/>
            </a:pPr>
            <a:r>
              <a:rPr lang="en-US" b="1" i="1" dirty="0" smtClean="0">
                <a:ea typeface="Calibri"/>
                <a:cs typeface="Times New Roman"/>
              </a:rPr>
              <a:t>Some </a:t>
            </a:r>
            <a:r>
              <a:rPr lang="en-US" b="1" i="1" dirty="0">
                <a:ea typeface="Calibri"/>
                <a:cs typeface="Times New Roman"/>
              </a:rPr>
              <a:t>really innovative </a:t>
            </a:r>
            <a:r>
              <a:rPr lang="en-US" b="1" i="1" dirty="0" smtClean="0">
                <a:ea typeface="Calibri"/>
                <a:cs typeface="Times New Roman"/>
              </a:rPr>
              <a:t>localities</a:t>
            </a:r>
          </a:p>
          <a:p>
            <a:pPr marL="0" marR="0" indent="0">
              <a:spcBef>
                <a:spcPts val="0"/>
              </a:spcBef>
              <a:spcAft>
                <a:spcPts val="0"/>
              </a:spcAft>
              <a:buNone/>
            </a:pPr>
            <a:endParaRPr lang="en-US" sz="2400" dirty="0">
              <a:ea typeface="Calibri"/>
              <a:cs typeface="Times New Roman"/>
            </a:endParaRPr>
          </a:p>
          <a:p>
            <a:pPr lvl="0">
              <a:lnSpc>
                <a:spcPct val="107000"/>
              </a:lnSpc>
              <a:spcBef>
                <a:spcPts val="0"/>
              </a:spcBef>
              <a:buFont typeface="Symbol"/>
              <a:buChar char=""/>
            </a:pPr>
            <a:r>
              <a:rPr lang="en-US" sz="2400" dirty="0">
                <a:ea typeface="Calibri"/>
                <a:cs typeface="Times New Roman"/>
              </a:rPr>
              <a:t>Prineville</a:t>
            </a:r>
          </a:p>
          <a:p>
            <a:pPr lvl="0">
              <a:lnSpc>
                <a:spcPct val="107000"/>
              </a:lnSpc>
              <a:spcBef>
                <a:spcPts val="0"/>
              </a:spcBef>
              <a:buFont typeface="Symbol"/>
              <a:buChar char=""/>
            </a:pPr>
            <a:r>
              <a:rPr lang="en-US" sz="2400" dirty="0">
                <a:ea typeface="Calibri"/>
                <a:cs typeface="Times New Roman"/>
              </a:rPr>
              <a:t>John Day</a:t>
            </a:r>
          </a:p>
          <a:p>
            <a:pPr lvl="0">
              <a:lnSpc>
                <a:spcPct val="107000"/>
              </a:lnSpc>
              <a:spcBef>
                <a:spcPts val="0"/>
              </a:spcBef>
              <a:buFont typeface="Symbol"/>
              <a:buChar char=""/>
            </a:pPr>
            <a:r>
              <a:rPr lang="en-US" sz="2400" dirty="0">
                <a:ea typeface="Calibri"/>
                <a:cs typeface="Times New Roman"/>
              </a:rPr>
              <a:t>Deschutes River Basin</a:t>
            </a:r>
          </a:p>
          <a:p>
            <a:pPr lvl="0">
              <a:lnSpc>
                <a:spcPct val="107000"/>
              </a:lnSpc>
              <a:spcBef>
                <a:spcPts val="0"/>
              </a:spcBef>
              <a:buFont typeface="Symbol"/>
              <a:buChar char=""/>
            </a:pPr>
            <a:r>
              <a:rPr lang="en-US" sz="2400" dirty="0">
                <a:ea typeface="Calibri"/>
                <a:cs typeface="Times New Roman"/>
              </a:rPr>
              <a:t>Tualatin River Basin</a:t>
            </a:r>
          </a:p>
        </p:txBody>
      </p:sp>
      <p:sp>
        <p:nvSpPr>
          <p:cNvPr id="5" name="Slide Number Placeholder 4"/>
          <p:cNvSpPr>
            <a:spLocks noGrp="1"/>
          </p:cNvSpPr>
          <p:nvPr>
            <p:ph type="sldNum" sz="quarter" idx="12"/>
          </p:nvPr>
        </p:nvSpPr>
        <p:spPr/>
        <p:txBody>
          <a:bodyPr/>
          <a:lstStyle/>
          <a:p>
            <a:fld id="{04A3A10D-7D5E-4932-A76F-CD1632FD3D96}" type="slidenum">
              <a:rPr lang="en-US" smtClean="0">
                <a:solidFill>
                  <a:srgbClr val="D3CCBD"/>
                </a:solidFill>
              </a:rPr>
              <a:pPr/>
              <a:t>4</a:t>
            </a:fld>
            <a:endParaRPr lang="en-US" dirty="0">
              <a:solidFill>
                <a:srgbClr val="D3CCBD"/>
              </a:solidFill>
            </a:endParaRPr>
          </a:p>
        </p:txBody>
      </p:sp>
      <p:sp>
        <p:nvSpPr>
          <p:cNvPr id="6" name="Rectangle 5"/>
          <p:cNvSpPr/>
          <p:nvPr/>
        </p:nvSpPr>
        <p:spPr>
          <a:xfrm>
            <a:off x="0" y="6553200"/>
            <a:ext cx="2392771" cy="307777"/>
          </a:xfrm>
          <a:prstGeom prst="rect">
            <a:avLst/>
          </a:prstGeom>
        </p:spPr>
        <p:txBody>
          <a:bodyPr wrap="none">
            <a:spAutoFit/>
          </a:bodyPr>
          <a:lstStyle/>
          <a:p>
            <a:r>
              <a:rPr lang="en-US" sz="1400" b="1" dirty="0" smtClean="0">
                <a:solidFill>
                  <a:prstClr val="white"/>
                </a:solidFill>
              </a:rPr>
              <a:t>Western States Water Council</a:t>
            </a:r>
            <a:endParaRPr lang="en-US" sz="1400" b="1" dirty="0">
              <a:solidFill>
                <a:prstClr val="white"/>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093843"/>
            <a:ext cx="524985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5-Point Star 3"/>
          <p:cNvSpPr/>
          <p:nvPr/>
        </p:nvSpPr>
        <p:spPr>
          <a:xfrm>
            <a:off x="7394713" y="38100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096000" y="37338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5105400" y="2971800"/>
            <a:ext cx="152400" cy="152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81151">
            <a:off x="5856692" y="2857221"/>
            <a:ext cx="457200" cy="1766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576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5953539" cy="762000"/>
          </a:xfrm>
        </p:spPr>
        <p:txBody>
          <a:bodyPr>
            <a:noAutofit/>
          </a:bodyPr>
          <a:lstStyle/>
          <a:p>
            <a:r>
              <a:rPr lang="en-US" b="1" dirty="0" smtClean="0">
                <a:latin typeface="+mn-lt"/>
              </a:rPr>
              <a:t>Water:  Too Precious to Use Just Once</a:t>
            </a:r>
            <a:endParaRPr lang="en-US" b="1" dirty="0">
              <a:latin typeface="+mn-lt"/>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srgbClr val="D3CCBD"/>
                </a:solidFill>
              </a:rPr>
              <a:pPr/>
              <a:t>5</a:t>
            </a:fld>
            <a:endParaRPr lang="en-US" dirty="0">
              <a:solidFill>
                <a:srgbClr val="D3CCBD"/>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555988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366596"/>
            <a:ext cx="3181676" cy="431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6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457200"/>
            <a:ext cx="5638800" cy="762000"/>
          </a:xfrm>
        </p:spPr>
        <p:txBody>
          <a:bodyPr>
            <a:noAutofit/>
          </a:bodyPr>
          <a:lstStyle/>
          <a:p>
            <a:r>
              <a:rPr lang="en-US" b="1" kern="0" dirty="0">
                <a:latin typeface="Avenir LT Std 45 Book"/>
                <a:ea typeface="MS Gothic"/>
                <a:cs typeface="Times New Roman"/>
              </a:rPr>
              <a:t>Where We Are Feeling Good about Future Investment</a:t>
            </a:r>
            <a:endParaRPr lang="en-US" b="1" dirty="0"/>
          </a:p>
        </p:txBody>
      </p:sp>
      <p:sp>
        <p:nvSpPr>
          <p:cNvPr id="3" name="Content Placeholder 2"/>
          <p:cNvSpPr>
            <a:spLocks noGrp="1"/>
          </p:cNvSpPr>
          <p:nvPr>
            <p:ph idx="1"/>
          </p:nvPr>
        </p:nvSpPr>
        <p:spPr>
          <a:xfrm>
            <a:off x="304800" y="1524000"/>
            <a:ext cx="8362950" cy="4343400"/>
          </a:xfrm>
        </p:spPr>
        <p:txBody>
          <a:bodyPr>
            <a:noAutofit/>
          </a:bodyPr>
          <a:lstStyle/>
          <a:p>
            <a:pPr marL="0" marR="0" indent="0">
              <a:lnSpc>
                <a:spcPct val="107000"/>
              </a:lnSpc>
              <a:spcBef>
                <a:spcPts val="0"/>
              </a:spcBef>
              <a:spcAft>
                <a:spcPts val="0"/>
              </a:spcAft>
              <a:buNone/>
            </a:pPr>
            <a:r>
              <a:rPr lang="en-US" b="1" i="1" dirty="0">
                <a:ea typeface="Calibri"/>
                <a:cs typeface="Times New Roman"/>
              </a:rPr>
              <a:t>Taking a </a:t>
            </a:r>
            <a:r>
              <a:rPr lang="en-US" b="1" i="1" dirty="0" smtClean="0">
                <a:ea typeface="Calibri"/>
                <a:cs typeface="Times New Roman"/>
              </a:rPr>
              <a:t>100-year holistic view</a:t>
            </a:r>
          </a:p>
          <a:p>
            <a:pPr marL="0" marR="0" indent="0">
              <a:lnSpc>
                <a:spcPct val="107000"/>
              </a:lnSpc>
              <a:spcBef>
                <a:spcPts val="0"/>
              </a:spcBef>
              <a:spcAft>
                <a:spcPts val="0"/>
              </a:spcAft>
              <a:buNone/>
            </a:pPr>
            <a:endParaRPr lang="en-US" sz="1050" dirty="0">
              <a:ea typeface="Calibri"/>
              <a:cs typeface="Times New Roman"/>
            </a:endParaRPr>
          </a:p>
          <a:p>
            <a:pPr lvl="0">
              <a:lnSpc>
                <a:spcPct val="107000"/>
              </a:lnSpc>
              <a:spcBef>
                <a:spcPts val="0"/>
              </a:spcBef>
              <a:buFont typeface="Symbol"/>
              <a:buChar char=""/>
            </a:pPr>
            <a:r>
              <a:rPr lang="en-US" sz="2400" dirty="0">
                <a:ea typeface="Calibri"/>
                <a:cs typeface="Times New Roman"/>
              </a:rPr>
              <a:t>Natural and </a:t>
            </a:r>
            <a:r>
              <a:rPr lang="en-US" sz="2400" dirty="0" smtClean="0">
                <a:ea typeface="Calibri"/>
                <a:cs typeface="Times New Roman"/>
              </a:rPr>
              <a:t>built infrastructure</a:t>
            </a:r>
            <a:endParaRPr lang="en-US" sz="3200" dirty="0">
              <a:ea typeface="Calibri"/>
              <a:cs typeface="Times New Roman"/>
            </a:endParaRPr>
          </a:p>
          <a:p>
            <a:pPr lvl="0">
              <a:lnSpc>
                <a:spcPct val="107000"/>
              </a:lnSpc>
              <a:spcBef>
                <a:spcPts val="0"/>
              </a:spcBef>
              <a:buFont typeface="Symbol"/>
              <a:buChar char=""/>
            </a:pPr>
            <a:r>
              <a:rPr lang="en-US" sz="2400" dirty="0">
                <a:ea typeface="Calibri"/>
                <a:cs typeface="Times New Roman"/>
              </a:rPr>
              <a:t>Planning for too little water, too much water, clean water, and habitat</a:t>
            </a:r>
            <a:endParaRPr lang="en-US" sz="3200" dirty="0">
              <a:ea typeface="Calibri"/>
              <a:cs typeface="Times New Roman"/>
            </a:endParaRPr>
          </a:p>
          <a:p>
            <a:pPr lvl="0">
              <a:lnSpc>
                <a:spcPct val="107000"/>
              </a:lnSpc>
              <a:spcBef>
                <a:spcPts val="0"/>
              </a:spcBef>
              <a:buFont typeface="Symbol"/>
              <a:buChar char=""/>
            </a:pPr>
            <a:r>
              <a:rPr lang="en-US" sz="2400" dirty="0">
                <a:ea typeface="Calibri"/>
                <a:cs typeface="Times New Roman"/>
              </a:rPr>
              <a:t>Engaging new water leaders—Tribes, Social Justice, Business</a:t>
            </a:r>
            <a:endParaRPr lang="en-US" sz="3200" dirty="0">
              <a:ea typeface="Calibri"/>
              <a:cs typeface="Times New Roman"/>
            </a:endParaRPr>
          </a:p>
          <a:p>
            <a:pPr marL="0" marR="0">
              <a:lnSpc>
                <a:spcPct val="107000"/>
              </a:lnSpc>
              <a:spcBef>
                <a:spcPts val="0"/>
              </a:spcBef>
              <a:spcAft>
                <a:spcPts val="800"/>
              </a:spcAft>
            </a:pPr>
            <a:r>
              <a:rPr lang="en-US" sz="600" dirty="0">
                <a:latin typeface="Avenir LT Std 45 Book"/>
                <a:ea typeface="Calibri"/>
                <a:cs typeface="Times New Roman"/>
              </a:rPr>
              <a:t> </a:t>
            </a:r>
            <a:endParaRPr lang="en-US" sz="3200" dirty="0">
              <a:ea typeface="Calibri"/>
              <a:cs typeface="Times New Roman"/>
            </a:endParaRPr>
          </a:p>
          <a:p>
            <a:pPr marL="0" marR="0" indent="0">
              <a:lnSpc>
                <a:spcPct val="107000"/>
              </a:lnSpc>
              <a:spcBef>
                <a:spcPts val="0"/>
              </a:spcBef>
              <a:spcAft>
                <a:spcPts val="0"/>
              </a:spcAft>
              <a:buNone/>
            </a:pPr>
            <a:r>
              <a:rPr lang="en-US" b="1" i="1" dirty="0">
                <a:ea typeface="Calibri"/>
                <a:cs typeface="Times New Roman"/>
              </a:rPr>
              <a:t>Stakeholders are </a:t>
            </a:r>
            <a:r>
              <a:rPr lang="en-US" b="1" i="1" dirty="0" smtClean="0">
                <a:ea typeface="Calibri"/>
                <a:cs typeface="Times New Roman"/>
              </a:rPr>
              <a:t>interested</a:t>
            </a:r>
          </a:p>
          <a:p>
            <a:pPr marL="0" marR="0" indent="0">
              <a:lnSpc>
                <a:spcPct val="107000"/>
              </a:lnSpc>
              <a:spcBef>
                <a:spcPts val="0"/>
              </a:spcBef>
              <a:spcAft>
                <a:spcPts val="0"/>
              </a:spcAft>
              <a:buNone/>
            </a:pPr>
            <a:endParaRPr lang="en-US" sz="1050" dirty="0">
              <a:ea typeface="Calibri"/>
              <a:cs typeface="Times New Roman"/>
            </a:endParaRPr>
          </a:p>
          <a:p>
            <a:pPr lvl="0">
              <a:lnSpc>
                <a:spcPct val="107000"/>
              </a:lnSpc>
              <a:spcBef>
                <a:spcPts val="0"/>
              </a:spcBef>
              <a:buFont typeface="Symbol"/>
              <a:buChar char=""/>
            </a:pPr>
            <a:r>
              <a:rPr lang="en-US" sz="2400" dirty="0">
                <a:ea typeface="Calibri"/>
                <a:cs typeface="Times New Roman"/>
              </a:rPr>
              <a:t>Stakeholders are excited more investment—Agriculture, environment, business</a:t>
            </a:r>
            <a:endParaRPr lang="en-US" sz="3200" dirty="0">
              <a:ea typeface="Calibri"/>
              <a:cs typeface="Times New Roman"/>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solidFill>
                  <a:srgbClr val="D3CCBD"/>
                </a:solidFill>
              </a:rPr>
              <a:pPr/>
              <a:t>6</a:t>
            </a:fld>
            <a:endParaRPr lang="en-US" dirty="0">
              <a:solidFill>
                <a:srgbClr val="D3CCBD"/>
              </a:solidFill>
            </a:endParaRPr>
          </a:p>
        </p:txBody>
      </p:sp>
      <p:sp>
        <p:nvSpPr>
          <p:cNvPr id="6" name="Rectangle 5"/>
          <p:cNvSpPr/>
          <p:nvPr/>
        </p:nvSpPr>
        <p:spPr>
          <a:xfrm>
            <a:off x="0" y="6553200"/>
            <a:ext cx="2392771" cy="307777"/>
          </a:xfrm>
          <a:prstGeom prst="rect">
            <a:avLst/>
          </a:prstGeom>
        </p:spPr>
        <p:txBody>
          <a:bodyPr wrap="none">
            <a:spAutoFit/>
          </a:bodyPr>
          <a:lstStyle/>
          <a:p>
            <a:r>
              <a:rPr lang="en-US" sz="1400" b="1" dirty="0" smtClean="0">
                <a:solidFill>
                  <a:prstClr val="white"/>
                </a:solidFill>
              </a:rPr>
              <a:t>Western States Water Council</a:t>
            </a:r>
            <a:endParaRPr lang="en-US" sz="1400" b="1" dirty="0">
              <a:solidFill>
                <a:prstClr val="white"/>
              </a:solidFill>
            </a:endParaRPr>
          </a:p>
        </p:txBody>
      </p:sp>
    </p:spTree>
    <p:extLst>
      <p:ext uri="{BB962C8B-B14F-4D97-AF65-F5344CB8AC3E}">
        <p14:creationId xmlns:p14="http://schemas.microsoft.com/office/powerpoint/2010/main" val="59191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5638800" cy="762000"/>
          </a:xfrm>
        </p:spPr>
        <p:txBody>
          <a:bodyPr>
            <a:noAutofit/>
          </a:bodyPr>
          <a:lstStyle/>
          <a:p>
            <a:r>
              <a:rPr lang="en-US" b="1" kern="0" dirty="0">
                <a:latin typeface="Avenir LT Std 45 Book"/>
                <a:ea typeface="MS Gothic"/>
                <a:cs typeface="Times New Roman"/>
              </a:rPr>
              <a:t>Where We </a:t>
            </a:r>
            <a:r>
              <a:rPr lang="en-US" b="1" kern="0" dirty="0" smtClean="0">
                <a:latin typeface="Avenir LT Std 45 Book"/>
                <a:ea typeface="MS Gothic"/>
                <a:cs typeface="Times New Roman"/>
              </a:rPr>
              <a:t>Need Improvement</a:t>
            </a:r>
            <a:endParaRPr lang="en-US" b="1" dirty="0"/>
          </a:p>
        </p:txBody>
      </p:sp>
      <p:sp>
        <p:nvSpPr>
          <p:cNvPr id="3" name="Content Placeholder 2"/>
          <p:cNvSpPr>
            <a:spLocks noGrp="1"/>
          </p:cNvSpPr>
          <p:nvPr>
            <p:ph idx="1"/>
          </p:nvPr>
        </p:nvSpPr>
        <p:spPr>
          <a:xfrm>
            <a:off x="304800" y="1524000"/>
            <a:ext cx="8362950" cy="4800600"/>
          </a:xfrm>
        </p:spPr>
        <p:txBody>
          <a:bodyPr>
            <a:noAutofit/>
          </a:bodyPr>
          <a:lstStyle/>
          <a:p>
            <a:pPr marL="0" marR="0" indent="0">
              <a:lnSpc>
                <a:spcPct val="107000"/>
              </a:lnSpc>
              <a:spcBef>
                <a:spcPts val="0"/>
              </a:spcBef>
              <a:spcAft>
                <a:spcPts val="0"/>
              </a:spcAft>
              <a:buNone/>
            </a:pPr>
            <a:r>
              <a:rPr lang="en-US" b="1" i="1" dirty="0">
                <a:ea typeface="Calibri"/>
                <a:cs typeface="Times New Roman"/>
              </a:rPr>
              <a:t>Not a long history of coordinated state leadership on </a:t>
            </a:r>
            <a:r>
              <a:rPr lang="en-US" b="1" i="1" dirty="0" smtClean="0">
                <a:ea typeface="Calibri"/>
                <a:cs typeface="Times New Roman"/>
              </a:rPr>
              <a:t>water</a:t>
            </a:r>
          </a:p>
          <a:p>
            <a:pPr marL="0" marR="0" indent="0">
              <a:lnSpc>
                <a:spcPct val="107000"/>
              </a:lnSpc>
              <a:spcBef>
                <a:spcPts val="0"/>
              </a:spcBef>
              <a:spcAft>
                <a:spcPts val="0"/>
              </a:spcAft>
              <a:buNone/>
            </a:pPr>
            <a:endParaRPr lang="en-US" sz="1000" i="1" dirty="0">
              <a:ea typeface="Calibri"/>
              <a:cs typeface="Times New Roman"/>
            </a:endParaRPr>
          </a:p>
          <a:p>
            <a:pPr lvl="0">
              <a:lnSpc>
                <a:spcPct val="107000"/>
              </a:lnSpc>
              <a:spcBef>
                <a:spcPts val="0"/>
              </a:spcBef>
              <a:buFont typeface="Symbol"/>
              <a:buChar char=""/>
            </a:pPr>
            <a:r>
              <a:rPr lang="en-US" sz="2400" dirty="0">
                <a:ea typeface="Calibri"/>
                <a:cs typeface="Times New Roman"/>
              </a:rPr>
              <a:t>Heavy reliance on federal and local $</a:t>
            </a:r>
            <a:endParaRPr lang="en-US" sz="3200" dirty="0">
              <a:ea typeface="Calibri"/>
              <a:cs typeface="Times New Roman"/>
            </a:endParaRPr>
          </a:p>
          <a:p>
            <a:pPr lvl="0">
              <a:lnSpc>
                <a:spcPct val="107000"/>
              </a:lnSpc>
              <a:spcBef>
                <a:spcPts val="0"/>
              </a:spcBef>
              <a:buFont typeface="Symbol"/>
              <a:buChar char=""/>
            </a:pPr>
            <a:r>
              <a:rPr lang="en-US" sz="2400" dirty="0">
                <a:ea typeface="Calibri"/>
                <a:cs typeface="Times New Roman"/>
              </a:rPr>
              <a:t>State not in business of delivering water, and is just now supporting planning and </a:t>
            </a:r>
            <a:r>
              <a:rPr lang="en-US" sz="2400" dirty="0" smtClean="0">
                <a:ea typeface="Calibri"/>
                <a:cs typeface="Times New Roman"/>
              </a:rPr>
              <a:t>information with state $</a:t>
            </a:r>
            <a:endParaRPr lang="en-US" sz="3200" dirty="0">
              <a:ea typeface="Calibri"/>
              <a:cs typeface="Times New Roman"/>
            </a:endParaRPr>
          </a:p>
          <a:p>
            <a:pPr marL="0" marR="0" indent="0">
              <a:lnSpc>
                <a:spcPct val="107000"/>
              </a:lnSpc>
              <a:spcBef>
                <a:spcPts val="0"/>
              </a:spcBef>
              <a:spcAft>
                <a:spcPts val="0"/>
              </a:spcAft>
              <a:buNone/>
            </a:pPr>
            <a:r>
              <a:rPr lang="en-US" sz="2400" dirty="0">
                <a:latin typeface="Avenir LT Std 45 Book"/>
                <a:ea typeface="Calibri"/>
                <a:cs typeface="Times New Roman"/>
              </a:rPr>
              <a:t> </a:t>
            </a:r>
            <a:endParaRPr lang="en-US" sz="3200" dirty="0">
              <a:ea typeface="Calibri"/>
              <a:cs typeface="Times New Roman"/>
            </a:endParaRPr>
          </a:p>
          <a:p>
            <a:pPr marL="0" marR="0" indent="0">
              <a:lnSpc>
                <a:spcPct val="107000"/>
              </a:lnSpc>
              <a:spcBef>
                <a:spcPts val="0"/>
              </a:spcBef>
              <a:spcAft>
                <a:spcPts val="0"/>
              </a:spcAft>
              <a:buNone/>
            </a:pPr>
            <a:r>
              <a:rPr lang="en-US" b="1" i="1" dirty="0">
                <a:ea typeface="Calibri"/>
                <a:cs typeface="Times New Roman"/>
              </a:rPr>
              <a:t>Dealing with the Oregon’s myth of water </a:t>
            </a:r>
            <a:r>
              <a:rPr lang="en-US" b="1" i="1" dirty="0" smtClean="0">
                <a:ea typeface="Calibri"/>
                <a:cs typeface="Times New Roman"/>
              </a:rPr>
              <a:t>everywhere</a:t>
            </a:r>
          </a:p>
          <a:p>
            <a:pPr marL="0" marR="0" indent="0">
              <a:lnSpc>
                <a:spcPct val="107000"/>
              </a:lnSpc>
              <a:spcBef>
                <a:spcPts val="0"/>
              </a:spcBef>
              <a:spcAft>
                <a:spcPts val="0"/>
              </a:spcAft>
              <a:buNone/>
            </a:pPr>
            <a:endParaRPr lang="en-US" sz="1050" i="1" dirty="0">
              <a:ea typeface="Calibri"/>
              <a:cs typeface="Times New Roman"/>
            </a:endParaRPr>
          </a:p>
          <a:p>
            <a:pPr lvl="0">
              <a:lnSpc>
                <a:spcPct val="107000"/>
              </a:lnSpc>
              <a:spcBef>
                <a:spcPts val="0"/>
              </a:spcBef>
              <a:buFont typeface="Symbol"/>
              <a:buChar char=""/>
            </a:pPr>
            <a:r>
              <a:rPr lang="en-US" sz="2400" dirty="0">
                <a:ea typeface="Calibri"/>
                <a:cs typeface="Times New Roman"/>
              </a:rPr>
              <a:t>Public not communicating an urgency</a:t>
            </a:r>
            <a:endParaRPr lang="en-US" sz="3200" dirty="0">
              <a:ea typeface="Calibri"/>
              <a:cs typeface="Times New Roman"/>
            </a:endParaRPr>
          </a:p>
          <a:p>
            <a:pPr lvl="0">
              <a:lnSpc>
                <a:spcPct val="107000"/>
              </a:lnSpc>
              <a:spcBef>
                <a:spcPts val="0"/>
              </a:spcBef>
              <a:buFont typeface="Symbol"/>
              <a:buChar char=""/>
            </a:pPr>
            <a:r>
              <a:rPr lang="en-US" sz="2400" dirty="0">
                <a:ea typeface="Calibri"/>
                <a:cs typeface="Times New Roman"/>
              </a:rPr>
              <a:t>A lot of investment needs at the Legislature (e.g., schools)</a:t>
            </a:r>
            <a:endParaRPr lang="en-US" sz="3200" dirty="0">
              <a:ea typeface="Calibri"/>
              <a:cs typeface="Times New Roman"/>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solidFill>
                  <a:srgbClr val="D3CCBD"/>
                </a:solidFill>
              </a:rPr>
              <a:pPr/>
              <a:t>7</a:t>
            </a:fld>
            <a:endParaRPr lang="en-US" dirty="0">
              <a:solidFill>
                <a:srgbClr val="D3CCBD"/>
              </a:solidFill>
            </a:endParaRPr>
          </a:p>
        </p:txBody>
      </p:sp>
      <p:sp>
        <p:nvSpPr>
          <p:cNvPr id="6" name="Rectangle 5"/>
          <p:cNvSpPr/>
          <p:nvPr/>
        </p:nvSpPr>
        <p:spPr>
          <a:xfrm>
            <a:off x="0" y="6553200"/>
            <a:ext cx="2392771" cy="307777"/>
          </a:xfrm>
          <a:prstGeom prst="rect">
            <a:avLst/>
          </a:prstGeom>
        </p:spPr>
        <p:txBody>
          <a:bodyPr wrap="none">
            <a:spAutoFit/>
          </a:bodyPr>
          <a:lstStyle/>
          <a:p>
            <a:r>
              <a:rPr lang="en-US" sz="1400" b="1" dirty="0" smtClean="0">
                <a:solidFill>
                  <a:prstClr val="white"/>
                </a:solidFill>
              </a:rPr>
              <a:t>Western States Water Council</a:t>
            </a:r>
            <a:endParaRPr lang="en-US" sz="1400" b="1" dirty="0">
              <a:solidFill>
                <a:prstClr val="white"/>
              </a:solidFill>
            </a:endParaRPr>
          </a:p>
        </p:txBody>
      </p:sp>
    </p:spTree>
    <p:extLst>
      <p:ext uri="{BB962C8B-B14F-4D97-AF65-F5344CB8AC3E}">
        <p14:creationId xmlns:p14="http://schemas.microsoft.com/office/powerpoint/2010/main" val="3043803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5638800" cy="762000"/>
          </a:xfrm>
        </p:spPr>
        <p:txBody>
          <a:bodyPr>
            <a:noAutofit/>
          </a:bodyPr>
          <a:lstStyle/>
          <a:p>
            <a:r>
              <a:rPr lang="en-US" b="1" kern="0" dirty="0" smtClean="0">
                <a:latin typeface="Avenir LT Std 45 Book"/>
                <a:ea typeface="MS Gothic"/>
                <a:cs typeface="Times New Roman"/>
              </a:rPr>
              <a:t>Where </a:t>
            </a:r>
            <a:r>
              <a:rPr lang="en-US" b="1" kern="0" dirty="0">
                <a:latin typeface="Avenir LT Std 45 Book"/>
                <a:ea typeface="MS Gothic"/>
                <a:cs typeface="Times New Roman"/>
              </a:rPr>
              <a:t>We Could </a:t>
            </a:r>
            <a:r>
              <a:rPr lang="en-US" b="1" kern="0" dirty="0" smtClean="0">
                <a:latin typeface="Avenir LT Std 45 Book"/>
                <a:ea typeface="MS Gothic"/>
                <a:cs typeface="Times New Roman"/>
              </a:rPr>
              <a:t>Use </a:t>
            </a:r>
            <a:r>
              <a:rPr lang="en-US" b="1" kern="0" dirty="0">
                <a:latin typeface="Avenir LT Std 45 Book"/>
                <a:ea typeface="MS Gothic"/>
                <a:cs typeface="Times New Roman"/>
              </a:rPr>
              <a:t>Your Help</a:t>
            </a:r>
            <a:endParaRPr lang="en-US" b="1" dirty="0"/>
          </a:p>
        </p:txBody>
      </p:sp>
      <p:sp>
        <p:nvSpPr>
          <p:cNvPr id="3" name="Content Placeholder 2"/>
          <p:cNvSpPr>
            <a:spLocks noGrp="1"/>
          </p:cNvSpPr>
          <p:nvPr>
            <p:ph idx="1"/>
          </p:nvPr>
        </p:nvSpPr>
        <p:spPr>
          <a:xfrm>
            <a:off x="304800" y="1828800"/>
            <a:ext cx="8362950" cy="4343400"/>
          </a:xfrm>
        </p:spPr>
        <p:txBody>
          <a:bodyPr>
            <a:noAutofit/>
          </a:bodyPr>
          <a:lstStyle/>
          <a:p>
            <a:pPr marL="0" marR="0" indent="0">
              <a:lnSpc>
                <a:spcPct val="107000"/>
              </a:lnSpc>
              <a:spcBef>
                <a:spcPts val="0"/>
              </a:spcBef>
              <a:spcAft>
                <a:spcPts val="0"/>
              </a:spcAft>
              <a:buNone/>
            </a:pPr>
            <a:r>
              <a:rPr lang="en-US" b="1" i="1" dirty="0">
                <a:ea typeface="Calibri"/>
                <a:cs typeface="Times New Roman"/>
              </a:rPr>
              <a:t>What needs to be in place for a successful funding ask</a:t>
            </a:r>
            <a:r>
              <a:rPr lang="en-US" b="1" i="1" dirty="0" smtClean="0">
                <a:ea typeface="Calibri"/>
                <a:cs typeface="Times New Roman"/>
              </a:rPr>
              <a:t>?</a:t>
            </a:r>
          </a:p>
          <a:p>
            <a:pPr marL="0" marR="0" indent="0">
              <a:lnSpc>
                <a:spcPct val="107000"/>
              </a:lnSpc>
              <a:spcBef>
                <a:spcPts val="0"/>
              </a:spcBef>
              <a:spcAft>
                <a:spcPts val="0"/>
              </a:spcAft>
              <a:buNone/>
            </a:pPr>
            <a:endParaRPr lang="en-US" sz="2400" b="1" i="1" dirty="0" smtClean="0">
              <a:ea typeface="Calibri"/>
              <a:cs typeface="Times New Roman"/>
            </a:endParaRPr>
          </a:p>
          <a:p>
            <a:pPr marL="0" marR="0" indent="0">
              <a:lnSpc>
                <a:spcPct val="107000"/>
              </a:lnSpc>
              <a:spcBef>
                <a:spcPts val="0"/>
              </a:spcBef>
              <a:spcAft>
                <a:spcPts val="0"/>
              </a:spcAft>
              <a:buNone/>
            </a:pPr>
            <a:r>
              <a:rPr lang="en-US" b="1" i="1" dirty="0" smtClean="0">
                <a:ea typeface="Calibri"/>
                <a:cs typeface="Times New Roman"/>
              </a:rPr>
              <a:t>What </a:t>
            </a:r>
            <a:r>
              <a:rPr lang="en-US" b="1" i="1" dirty="0">
                <a:ea typeface="Calibri"/>
                <a:cs typeface="Times New Roman"/>
              </a:rPr>
              <a:t>role did the state agencies play? Governor? Legislature? </a:t>
            </a:r>
            <a:r>
              <a:rPr lang="en-US" b="1" i="1" dirty="0" smtClean="0">
                <a:ea typeface="Calibri"/>
                <a:cs typeface="Times New Roman"/>
              </a:rPr>
              <a:t>And </a:t>
            </a:r>
            <a:r>
              <a:rPr lang="en-US" b="1" i="1" dirty="0">
                <a:ea typeface="Calibri"/>
                <a:cs typeface="Times New Roman"/>
              </a:rPr>
              <a:t>what did those folks do that was more or less helpful</a:t>
            </a:r>
            <a:r>
              <a:rPr lang="en-US" b="1" i="1" dirty="0" smtClean="0">
                <a:ea typeface="Calibri"/>
                <a:cs typeface="Times New Roman"/>
              </a:rPr>
              <a:t>?</a:t>
            </a:r>
          </a:p>
          <a:p>
            <a:pPr marL="0" marR="0" indent="0">
              <a:lnSpc>
                <a:spcPct val="107000"/>
              </a:lnSpc>
              <a:spcBef>
                <a:spcPts val="0"/>
              </a:spcBef>
              <a:spcAft>
                <a:spcPts val="0"/>
              </a:spcAft>
              <a:buNone/>
            </a:pPr>
            <a:endParaRPr lang="en-US" sz="2400" b="1" i="1" dirty="0">
              <a:ea typeface="Calibri"/>
              <a:cs typeface="Times New Roman"/>
            </a:endParaRPr>
          </a:p>
          <a:p>
            <a:pPr marL="0" marR="0" indent="0">
              <a:lnSpc>
                <a:spcPct val="107000"/>
              </a:lnSpc>
              <a:spcBef>
                <a:spcPts val="0"/>
              </a:spcBef>
              <a:spcAft>
                <a:spcPts val="0"/>
              </a:spcAft>
              <a:buNone/>
            </a:pPr>
            <a:r>
              <a:rPr lang="en-US" b="1" i="1" dirty="0"/>
              <a:t>What work happened in advance to make sure communities were ready to use the new $ wisely?</a:t>
            </a:r>
            <a:endParaRPr lang="en-US" i="1" dirty="0">
              <a:ea typeface="Calibri"/>
              <a:cs typeface="Times New Roman"/>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solidFill>
                  <a:srgbClr val="D3CCBD"/>
                </a:solidFill>
              </a:rPr>
              <a:pPr/>
              <a:t>8</a:t>
            </a:fld>
            <a:endParaRPr lang="en-US" dirty="0">
              <a:solidFill>
                <a:srgbClr val="D3CCBD"/>
              </a:solidFill>
            </a:endParaRPr>
          </a:p>
        </p:txBody>
      </p:sp>
      <p:sp>
        <p:nvSpPr>
          <p:cNvPr id="6" name="Rectangle 5"/>
          <p:cNvSpPr/>
          <p:nvPr/>
        </p:nvSpPr>
        <p:spPr>
          <a:xfrm>
            <a:off x="0" y="6553200"/>
            <a:ext cx="2392771" cy="307777"/>
          </a:xfrm>
          <a:prstGeom prst="rect">
            <a:avLst/>
          </a:prstGeom>
        </p:spPr>
        <p:txBody>
          <a:bodyPr wrap="none">
            <a:spAutoFit/>
          </a:bodyPr>
          <a:lstStyle/>
          <a:p>
            <a:r>
              <a:rPr lang="en-US" sz="1400" b="1" dirty="0" smtClean="0">
                <a:solidFill>
                  <a:prstClr val="white"/>
                </a:solidFill>
              </a:rPr>
              <a:t>Western States Water Council</a:t>
            </a:r>
            <a:endParaRPr lang="en-US" sz="1400" b="1" dirty="0">
              <a:solidFill>
                <a:prstClr val="white"/>
              </a:solidFill>
            </a:endParaRPr>
          </a:p>
        </p:txBody>
      </p:sp>
    </p:spTree>
    <p:extLst>
      <p:ext uri="{BB962C8B-B14F-4D97-AF65-F5344CB8AC3E}">
        <p14:creationId xmlns:p14="http://schemas.microsoft.com/office/powerpoint/2010/main" val="306493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5638800" cy="762000"/>
          </a:xfrm>
        </p:spPr>
        <p:txBody>
          <a:bodyPr>
            <a:noAutofit/>
          </a:bodyPr>
          <a:lstStyle/>
          <a:p>
            <a:r>
              <a:rPr lang="en-US" b="1" kern="0" dirty="0" smtClean="0">
                <a:latin typeface="Avenir LT Std 45 Book"/>
                <a:ea typeface="MS Gothic"/>
                <a:cs typeface="Times New Roman"/>
              </a:rPr>
              <a:t>Thank you.</a:t>
            </a:r>
            <a:endParaRPr lang="en-US" b="1" dirty="0"/>
          </a:p>
        </p:txBody>
      </p:sp>
      <p:sp>
        <p:nvSpPr>
          <p:cNvPr id="5" name="Slide Number Placeholder 4"/>
          <p:cNvSpPr>
            <a:spLocks noGrp="1"/>
          </p:cNvSpPr>
          <p:nvPr>
            <p:ph type="sldNum" sz="quarter" idx="12"/>
          </p:nvPr>
        </p:nvSpPr>
        <p:spPr/>
        <p:txBody>
          <a:bodyPr/>
          <a:lstStyle/>
          <a:p>
            <a:fld id="{04A3A10D-7D5E-4932-A76F-CD1632FD3D96}" type="slidenum">
              <a:rPr lang="en-US" smtClean="0">
                <a:solidFill>
                  <a:srgbClr val="D3CCBD"/>
                </a:solidFill>
              </a:rPr>
              <a:pPr/>
              <a:t>9</a:t>
            </a:fld>
            <a:endParaRPr lang="en-US" dirty="0">
              <a:solidFill>
                <a:srgbClr val="D3CCBD"/>
              </a:solidFill>
            </a:endParaRPr>
          </a:p>
        </p:txBody>
      </p:sp>
      <p:sp>
        <p:nvSpPr>
          <p:cNvPr id="6" name="Rectangle 5"/>
          <p:cNvSpPr/>
          <p:nvPr/>
        </p:nvSpPr>
        <p:spPr>
          <a:xfrm>
            <a:off x="0" y="6553200"/>
            <a:ext cx="2392771" cy="307777"/>
          </a:xfrm>
          <a:prstGeom prst="rect">
            <a:avLst/>
          </a:prstGeom>
        </p:spPr>
        <p:txBody>
          <a:bodyPr wrap="none">
            <a:spAutoFit/>
          </a:bodyPr>
          <a:lstStyle/>
          <a:p>
            <a:r>
              <a:rPr lang="en-US" sz="1400" b="1" dirty="0" smtClean="0">
                <a:solidFill>
                  <a:prstClr val="white"/>
                </a:solidFill>
              </a:rPr>
              <a:t>Western States Water Council</a:t>
            </a:r>
            <a:endParaRPr lang="en-US" sz="1400" b="1" dirty="0">
              <a:solidFill>
                <a:prstClr val="white"/>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54805" cy="502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43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lamath_Update">
  <a:themeElements>
    <a:clrScheme name="OWRD">
      <a:dk1>
        <a:sysClr val="windowText" lastClr="000000"/>
      </a:dk1>
      <a:lt1>
        <a:sysClr val="window" lastClr="FFFFFF"/>
      </a:lt1>
      <a:dk2>
        <a:srgbClr val="4C5F78"/>
      </a:dk2>
      <a:lt2>
        <a:srgbClr val="D3CCBD"/>
      </a:lt2>
      <a:accent1>
        <a:srgbClr val="005DA6"/>
      </a:accent1>
      <a:accent2>
        <a:srgbClr val="799A3D"/>
      </a:accent2>
      <a:accent3>
        <a:srgbClr val="7D6856"/>
      </a:accent3>
      <a:accent4>
        <a:srgbClr val="0F9AD6"/>
      </a:accent4>
      <a:accent5>
        <a:srgbClr val="4B7637"/>
      </a:accent5>
      <a:accent6>
        <a:srgbClr val="B8A999"/>
      </a:accent6>
      <a:hlink>
        <a:srgbClr val="0F9AD6"/>
      </a:hlink>
      <a:folHlink>
        <a:srgbClr val="954F72"/>
      </a:folHlink>
    </a:clrScheme>
    <a:fontScheme name="OWRD">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7581_OWRD_Powerpoint Template-Standard_2018.potx" id="{E4AE9080-E6A7-4570-887A-AB0664088BA9}" vid="{AA34C523-8FC9-4436-8AA8-F7F90A3D2D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732</Words>
  <Application>Microsoft Office PowerPoint</Application>
  <PresentationFormat>On-screen Show (4:3)</PresentationFormat>
  <Paragraphs>146</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Klamath_Update</vt:lpstr>
      <vt:lpstr>Oregon’s Investment in a Water Future</vt:lpstr>
      <vt:lpstr>Where Oregon’s Investment is Strong</vt:lpstr>
      <vt:lpstr>Where Oregon’s Investment is Strong</vt:lpstr>
      <vt:lpstr>Where Oregon’s Investment is Strong</vt:lpstr>
      <vt:lpstr>Water:  Too Precious to Use Just Once</vt:lpstr>
      <vt:lpstr>Where We Are Feeling Good about Future Investment</vt:lpstr>
      <vt:lpstr>Where We Need Improvement</vt:lpstr>
      <vt:lpstr>Where We Could Use Your Help</vt:lpstr>
      <vt:lpstr>Thank you.</vt:lpstr>
    </vt:vector>
  </TitlesOfParts>
  <Company>State of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Oregon’s Investment in a Water Future</dc:title>
  <dc:creator>Douglas E Woodcock</dc:creator>
  <cp:lastModifiedBy>Douglas E Woodcock</cp:lastModifiedBy>
  <cp:revision>36</cp:revision>
  <dcterms:created xsi:type="dcterms:W3CDTF">2019-03-16T19:04:04Z</dcterms:created>
  <dcterms:modified xsi:type="dcterms:W3CDTF">2019-03-19T16:10:25Z</dcterms:modified>
</cp:coreProperties>
</file>