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8" r:id="rId3"/>
    <p:sldId id="279" r:id="rId4"/>
    <p:sldId id="288" r:id="rId5"/>
    <p:sldId id="290" r:id="rId6"/>
    <p:sldId id="292" r:id="rId7"/>
    <p:sldId id="297" r:id="rId8"/>
    <p:sldId id="294" r:id="rId9"/>
    <p:sldId id="291" r:id="rId10"/>
    <p:sldId id="295" r:id="rId11"/>
    <p:sldId id="296" r:id="rId12"/>
    <p:sldId id="298" r:id="rId13"/>
    <p:sldId id="299" r:id="rId14"/>
    <p:sldId id="289" r:id="rId15"/>
    <p:sldId id="300" r:id="rId16"/>
    <p:sldId id="30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>
      <p:cViewPr varScale="1">
        <p:scale>
          <a:sx n="82" d="100"/>
          <a:sy n="82" d="100"/>
        </p:scale>
        <p:origin x="15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403FF-5313-4712-A6D7-6F2D1BB5AA9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CE40E-502E-44FD-AD81-24BC4346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F54BD-03E8-4DA8-BFA1-A03DB7D4079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F08F6-2660-4E5D-8DE5-A37E3D4C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08F6-2660-4E5D-8DE5-A37E3D4C16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08F6-2660-4E5D-8DE5-A37E3D4C16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9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Water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2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55995A-49DA-4106-B4E1-B79937FBB2B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Kansas Water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C7635-BD1D-4FF4-89EC-709318DE2F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54317"/>
            <a:ext cx="1480901" cy="8149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64963" y="1371600"/>
            <a:ext cx="774484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/>
              <a:t>WATER RELATED INFRASTRUCTURE Programs &amp; FUNDING IN KANSAS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81818" y="3352800"/>
            <a:ext cx="651113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dirty="0"/>
              <a:t>CARA HENDRICKS, P.E.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KANSAS WATER OFFICE</a:t>
            </a:r>
          </a:p>
        </p:txBody>
      </p:sp>
    </p:spTree>
    <p:extLst>
      <p:ext uri="{BB962C8B-B14F-4D97-AF65-F5344CB8AC3E}">
        <p14:creationId xmlns:p14="http://schemas.microsoft.com/office/powerpoint/2010/main" val="115583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the ‘</a:t>
            </a:r>
            <a:r>
              <a:rPr lang="en-US" i="1" dirty="0"/>
              <a:t>VISION</a:t>
            </a:r>
            <a:r>
              <a:rPr lang="en-US" dirty="0"/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00848"/>
            <a:ext cx="72618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Blue Ribbon Funding Task Force (BRFTF)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Created through ‘Vision’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funding needs for ‘Vision’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Comprised of KWA members, Legislators, other stakeholders</a:t>
            </a:r>
          </a:p>
          <a:p>
            <a:endParaRPr lang="en-US" dirty="0"/>
          </a:p>
          <a:p>
            <a:r>
              <a:rPr lang="en-US" dirty="0"/>
              <a:t>Funding Proposal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$55 million in annual funding needs for full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revenue options proposed: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Restoration of $8 million statutory demand transfers from SGF/EDIF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1/10 of 1% state sales tax dedicated to SWPF </a:t>
            </a:r>
          </a:p>
        </p:txBody>
      </p:sp>
    </p:spTree>
    <p:extLst>
      <p:ext uri="{BB962C8B-B14F-4D97-AF65-F5344CB8AC3E}">
        <p14:creationId xmlns:p14="http://schemas.microsoft.com/office/powerpoint/2010/main" val="11311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WATER PLAN/’VISION’ projects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84860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SWPF-funded programs supporting infrastructure: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Nonpoint Source Pollution Assistance (KDA)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Watershed Dam Construction (KDA)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 Supply Restoration Program (KDA)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Streambank Stabilization (KDA/KWO/KDHE)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MOU – Storage O&amp;M (KWO)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Technical Assistance to Water Users (KWO)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 Technology Farms (KWO-A&amp;E)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Watershed Conservation Practice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Milford Lake Watershed RCPP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John Redmond Reservoir Dredging (KWO)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0"/>
            <a:ext cx="2327289" cy="5075427"/>
          </a:xfrm>
        </p:spPr>
      </p:pic>
    </p:spTree>
    <p:extLst>
      <p:ext uri="{BB962C8B-B14F-4D97-AF65-F5344CB8AC3E}">
        <p14:creationId xmlns:p14="http://schemas.microsoft.com/office/powerpoint/2010/main" val="292754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KWO Public water supply program funds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84860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State owns storage in 14 federal reservoirs within the state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 2017, KWO developed the PWS Comprehensive Capital Development Plan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Accounts for all revenue and expenses related to the State’s public water supply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for long-term planning of future program needs, including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Acquisition of all the water supply storage under federal contracts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Potential new storage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Protection and restoration of the storage owned by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Portion of John Redmond Reservoir Dredging project paid for through KWO’s PWS program (CCDP)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Marking program has also provided Streambank Stabilization projects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7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STATE REVOLVING FUND &amp; KIAC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84860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DWSRF &amp; KWPCRF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Administered by KDHE Division of Environment, Bureau of Water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financial assistance to KS municipalities in the form of loans for construction of publicly owned wastewater treatment facilities and public water supply system infrastructure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Kansas Interagency Advisory Committee (KIAC)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committee for CDBG funding of water/wastewater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KDHE, Dept. of Commerce, USDA Rural Development, KWO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Meetings with applicants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Rank projects by priority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Regional solutions for PWS needs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Interconnections for more efficient drinking water supply and treatment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480" t="14864" r="8480" b="5263"/>
          <a:stretch/>
        </p:blipFill>
        <p:spPr>
          <a:xfrm>
            <a:off x="762000" y="823042"/>
            <a:ext cx="7523121" cy="48240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Kansas water funding challenges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5867400"/>
            <a:ext cx="5257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State interests in water can be divisive</a:t>
            </a:r>
          </a:p>
        </p:txBody>
      </p:sp>
    </p:spTree>
    <p:extLst>
      <p:ext uri="{BB962C8B-B14F-4D97-AF65-F5344CB8AC3E}">
        <p14:creationId xmlns:p14="http://schemas.microsoft.com/office/powerpoint/2010/main" val="204254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8153400" cy="548640"/>
          </a:xfrm>
        </p:spPr>
        <p:txBody>
          <a:bodyPr/>
          <a:lstStyle/>
          <a:p>
            <a:r>
              <a:rPr lang="en-US" sz="2600" dirty="0"/>
              <a:t>ONGOING EFFORTS for WATER FUNDING IN KANSAS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84860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/>
              <a:t>Continue to look for leveraging opportunities for federal funds from various agencies/programs (USACE, USGS, NRCS, BOR, EPA)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/>
              <a:t>Regular engagement/communication with RACs, KWA, other stakeholders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/>
              <a:t>Educate legislators on water issues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/>
              <a:t>Report on program/project results</a:t>
            </a:r>
          </a:p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/>
              <a:t>Annual Governor’s Conference on the Future of Water in Kansas</a:t>
            </a:r>
          </a:p>
          <a:p>
            <a:pPr lvl="0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0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50453" y="1905000"/>
            <a:ext cx="5648623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Questions?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19198" y="3429000"/>
            <a:ext cx="651113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dirty="0"/>
              <a:t>CARA HENDRICKS, P.E.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KANSAS WATER OFFICE</a:t>
            </a:r>
          </a:p>
        </p:txBody>
      </p:sp>
    </p:spTree>
    <p:extLst>
      <p:ext uri="{BB962C8B-B14F-4D97-AF65-F5344CB8AC3E}">
        <p14:creationId xmlns:p14="http://schemas.microsoft.com/office/powerpoint/2010/main" val="10734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67032"/>
          </a:xfrm>
        </p:spPr>
        <p:txBody>
          <a:bodyPr/>
          <a:lstStyle/>
          <a:p>
            <a:r>
              <a:rPr lang="en-US" sz="2600" dirty="0"/>
              <a:t>KANSAS Water FUNDING FY18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0678" t="21511" r="1855" b="12273"/>
          <a:stretch/>
        </p:blipFill>
        <p:spPr bwMode="auto">
          <a:xfrm>
            <a:off x="609600" y="932792"/>
            <a:ext cx="7620000" cy="4629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138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Kansas water office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5242" y="799489"/>
            <a:ext cx="7972426" cy="1516991"/>
          </a:xfrm>
          <a:prstGeom prst="rect">
            <a:avLst/>
          </a:prstGeom>
          <a:solidFill>
            <a:srgbClr val="CCD4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Established in 1981 as the water planning, policy, coordination and marketing agency for the state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/>
              <a:t>rimary statutory function of the agency is the development and implementation of the State Water Plan for the management, conservation and development of the water resources of the state.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7154" y="3048000"/>
            <a:ext cx="7848602" cy="231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Ø"/>
              <a:tabLst/>
            </a:pPr>
            <a:r>
              <a:rPr lang="en-US" alt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Kansas Water Authority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Consists of 13 voting members appointed by the Governor or Legislative leadership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Agency directors serve as ex-officio members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Statutorily within and a part of the Kansas Water Office.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Advises the Governor, Legislature and Director of the Kansas Water Office on water policy issues and for approving the State Water Plan</a:t>
            </a:r>
            <a:r>
              <a:rPr lang="en-US" i="1" dirty="0"/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60459"/>
            <a:ext cx="380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Water Planning &amp; 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Public Water Supply Programs</a:t>
            </a:r>
          </a:p>
        </p:txBody>
      </p:sp>
    </p:spTree>
    <p:extLst>
      <p:ext uri="{BB962C8B-B14F-4D97-AF65-F5344CB8AC3E}">
        <p14:creationId xmlns:p14="http://schemas.microsoft.com/office/powerpoint/2010/main" val="168339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water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990600"/>
            <a:ext cx="7292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State Water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Addresses current water resources issues and plans for future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Guides coordination of local, state and federal actions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Statutory authority and basic guidance for formulating the plan is contained in the State Water Resources Planning Act.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VOLUME I – Introduction &amp; Background</a:t>
            </a:r>
          </a:p>
          <a:p>
            <a:r>
              <a:rPr lang="en-US" dirty="0"/>
              <a:t>VOLUME II – Statewide Water Assessment</a:t>
            </a:r>
          </a:p>
          <a:p>
            <a:r>
              <a:rPr lang="en-US" dirty="0"/>
              <a:t>VOLUME III – Water Plan Goals &amp; Priorities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Developing and Maintaining State and Local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0208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STATE WATER PLAN FUND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9338" y="837589"/>
            <a:ext cx="7972426" cy="1219200"/>
          </a:xfrm>
          <a:prstGeom prst="rect">
            <a:avLst/>
          </a:prstGeom>
          <a:solidFill>
            <a:srgbClr val="CCD4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Created in 1989 (K.S.A. 82a-951)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Funds used for establishing and implementing water-related programs and projects identified in the State Water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funding includes revenues from fees and demand transfers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84647"/>
              </p:ext>
            </p:extLst>
          </p:nvPr>
        </p:nvGraphicFramePr>
        <p:xfrm>
          <a:off x="762000" y="2971800"/>
          <a:ext cx="6096000" cy="2305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4046181854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1353180920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91798462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3338797436"/>
                    </a:ext>
                  </a:extLst>
                </a:gridCol>
              </a:tblGrid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FY19 Est.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7997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Municipal Water Fees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 cents/1,000 gallons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$3,200,000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99702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Clean Drinking Water Fees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 cents/1,000 gallons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$2,800,000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08859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Industrial Water Fees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cents/1,000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$1,100,000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79905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Stockwater Use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cents/1,000 gallons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$450,000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67768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Pesticide Fees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$100/Registration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$1,300,000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94589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Fertilizer Fees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$1.40/ton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$3,500,000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28.0%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26666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Pollution Fines/Penalties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Est. $150,000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67752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Sand Royalties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$0.15/ton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$16,000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26754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Total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$12,516,000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15758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0075" y="2094889"/>
            <a:ext cx="78486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AutoNum type="arabicParenBoth"/>
            </a:pPr>
            <a:r>
              <a:rPr lang="en-US" dirty="0"/>
              <a:t>Fees Total $12 – 13 million 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Fee structure has remained virtually unchanged since the fund was established; Sand Royalties added in 1996, Clean Drinking Water Fee 2008</a:t>
            </a:r>
          </a:p>
        </p:txBody>
      </p:sp>
    </p:spTree>
    <p:extLst>
      <p:ext uri="{BB962C8B-B14F-4D97-AF65-F5344CB8AC3E}">
        <p14:creationId xmlns:p14="http://schemas.microsoft.com/office/powerpoint/2010/main" val="345312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STATE WATER PLAN FUND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789873"/>
            <a:ext cx="5343525" cy="95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(2) Demand transfers from state funds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*Economic Development Initiatives Fund </a:t>
            </a:r>
          </a:p>
          <a:p>
            <a:pPr lvl="1"/>
            <a:r>
              <a:rPr lang="en-US" dirty="0"/>
              <a:t>(EDIF) - $2 million (statutory)</a:t>
            </a:r>
          </a:p>
          <a:p>
            <a:r>
              <a:rPr lang="en-US" i="1" dirty="0"/>
              <a:t>  </a:t>
            </a:r>
          </a:p>
          <a:p>
            <a:r>
              <a:rPr lang="en-US" i="1" dirty="0"/>
              <a:t>  *</a:t>
            </a:r>
            <a:r>
              <a:rPr lang="en-US" dirty="0"/>
              <a:t>State General Fund (SGF) - $6,000,000 </a:t>
            </a:r>
          </a:p>
          <a:p>
            <a:r>
              <a:rPr lang="en-US" dirty="0"/>
              <a:t>                                                   (statutory)</a:t>
            </a:r>
            <a:endParaRPr lang="en-US" i="1" dirty="0"/>
          </a:p>
          <a:p>
            <a:r>
              <a:rPr lang="en-US" i="1" dirty="0"/>
              <a:t>  </a:t>
            </a:r>
          </a:p>
          <a:p>
            <a:r>
              <a:rPr lang="en-US" i="1" dirty="0"/>
              <a:t>*</a:t>
            </a:r>
            <a:r>
              <a:rPr lang="en-US" dirty="0"/>
              <a:t>Last time full statutory transfers made</a:t>
            </a:r>
          </a:p>
          <a:p>
            <a:pPr lvl="1"/>
            <a:r>
              <a:rPr lang="en-US" dirty="0"/>
              <a:t>        FY2008*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FY19 $500,000 EDIF</a:t>
            </a:r>
          </a:p>
          <a:p>
            <a:pPr lvl="1"/>
            <a:r>
              <a:rPr lang="en-US" i="1" dirty="0"/>
              <a:t>FY19 $2.75 million SGF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66" y="250849"/>
            <a:ext cx="4152533" cy="64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STATE WATER PLAN FUND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99489"/>
            <a:ext cx="8275032" cy="49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VISION</a:t>
            </a:r>
            <a:r>
              <a:rPr lang="en-US" dirty="0"/>
              <a:t>’ OF THE FUTURE OF WATER IN KANSAS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96389"/>
            <a:ext cx="7520940" cy="990600"/>
          </a:xfrm>
        </p:spPr>
        <p:txBody>
          <a:bodyPr/>
          <a:lstStyle/>
          <a:p>
            <a:r>
              <a:rPr lang="en-US" dirty="0"/>
              <a:t>“Kansans act on a shared commitment to have the water resources necessary to support the state’s social, economic and natural resource needs for current and future generations.”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828800"/>
            <a:ext cx="7261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2013 - Governor call to action to develop 50-year Water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outreach, 14 RACs developed, statewide Vision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With no change in 50 years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The Ogallala Aquifer would be 70 percent depleted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Our reservoir storage would be 40 percent filled with sediment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1800" y="3657600"/>
            <a:ext cx="4977022" cy="2743199"/>
            <a:chOff x="-25400" y="-12701"/>
            <a:chExt cx="9169400" cy="6870701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9" b="23809"/>
            <a:stretch/>
          </p:blipFill>
          <p:spPr>
            <a:xfrm>
              <a:off x="-25400" y="-12700"/>
              <a:ext cx="9169400" cy="47371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9" b="23809"/>
            <a:stretch/>
          </p:blipFill>
          <p:spPr>
            <a:xfrm>
              <a:off x="-25400" y="4568371"/>
              <a:ext cx="9169400" cy="2289629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" t="13697" r="1481" b="46291"/>
            <a:stretch/>
          </p:blipFill>
          <p:spPr>
            <a:xfrm>
              <a:off x="609600" y="214229"/>
              <a:ext cx="7820026" cy="4354142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3" t="54604" r="1523" b="23809"/>
            <a:stretch/>
          </p:blipFill>
          <p:spPr>
            <a:xfrm>
              <a:off x="8242300" y="-12701"/>
              <a:ext cx="393700" cy="4581071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3" t="54604" r="1523" b="23809"/>
            <a:stretch/>
          </p:blipFill>
          <p:spPr>
            <a:xfrm>
              <a:off x="412750" y="143329"/>
              <a:ext cx="393700" cy="4581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80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49"/>
            <a:ext cx="7520940" cy="548640"/>
          </a:xfrm>
        </p:spPr>
        <p:txBody>
          <a:bodyPr/>
          <a:lstStyle/>
          <a:p>
            <a:r>
              <a:rPr lang="en-US" dirty="0"/>
              <a:t>REGIONAL ADVISORY COMMITTEES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192643" cy="429637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76400" y="5334000"/>
            <a:ext cx="7848602" cy="97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RACs developed regional action plans for public input</a:t>
            </a:r>
          </a:p>
        </p:txBody>
      </p:sp>
    </p:spTree>
    <p:extLst>
      <p:ext uri="{BB962C8B-B14F-4D97-AF65-F5344CB8AC3E}">
        <p14:creationId xmlns:p14="http://schemas.microsoft.com/office/powerpoint/2010/main" val="3533001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 Template 3 EDITABLE">
  <a:themeElements>
    <a:clrScheme name="Custom 8">
      <a:dk1>
        <a:srgbClr val="000000"/>
      </a:dk1>
      <a:lt1>
        <a:srgbClr val="FFFFFF"/>
      </a:lt1>
      <a:dk2>
        <a:srgbClr val="E5E9F0"/>
      </a:dk2>
      <a:lt2>
        <a:srgbClr val="FEF7E6"/>
      </a:lt2>
      <a:accent1>
        <a:srgbClr val="002569"/>
      </a:accent1>
      <a:accent2>
        <a:srgbClr val="FBE7B3"/>
      </a:accent2>
      <a:accent3>
        <a:srgbClr val="002569"/>
      </a:accent3>
      <a:accent4>
        <a:srgbClr val="7F92B4"/>
      </a:accent4>
      <a:accent5>
        <a:srgbClr val="335087"/>
      </a:accent5>
      <a:accent6>
        <a:srgbClr val="F1AD02"/>
      </a:accent6>
      <a:hlink>
        <a:srgbClr val="F4BE34"/>
      </a:hlink>
      <a:folHlink>
        <a:srgbClr val="B2BDD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2 EDITABLE</Template>
  <TotalTime>993</TotalTime>
  <Words>952</Words>
  <Application>Microsoft Office PowerPoint</Application>
  <PresentationFormat>On-screen Show (4:3)</PresentationFormat>
  <Paragraphs>160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Wingdings</vt:lpstr>
      <vt:lpstr>PP Template 3 EDITABLE</vt:lpstr>
      <vt:lpstr>PowerPoint Presentation</vt:lpstr>
      <vt:lpstr>KANSAS Water FUNDING FY18</vt:lpstr>
      <vt:lpstr>Kansas water office</vt:lpstr>
      <vt:lpstr>STATE water plan</vt:lpstr>
      <vt:lpstr>STATE WATER PLAN FUND</vt:lpstr>
      <vt:lpstr>STATE WATER PLAN FUND</vt:lpstr>
      <vt:lpstr>STATE WATER PLAN FUND HISTORY</vt:lpstr>
      <vt:lpstr>‘VISION’ OF THE FUTURE OF WATER IN KANSAS</vt:lpstr>
      <vt:lpstr>REGIONAL ADVISORY COMMITTEES</vt:lpstr>
      <vt:lpstr>Funding the ‘VISION’</vt:lpstr>
      <vt:lpstr>WATER PLAN/’VISION’ projects</vt:lpstr>
      <vt:lpstr>KWO Public water supply program funds</vt:lpstr>
      <vt:lpstr>STATE REVOLVING FUND &amp; KIAC</vt:lpstr>
      <vt:lpstr>Kansas water funding challenges</vt:lpstr>
      <vt:lpstr>ONGOING EFFORTS for WATER FUNDING IN KANSAS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&amp; Natural resources budget Committee brief</dc:title>
  <dc:creator>Amelia Nill</dc:creator>
  <cp:lastModifiedBy>Theresa Johnson</cp:lastModifiedBy>
  <cp:revision>88</cp:revision>
  <cp:lastPrinted>2019-01-22T20:19:02Z</cp:lastPrinted>
  <dcterms:created xsi:type="dcterms:W3CDTF">2019-01-18T16:30:50Z</dcterms:created>
  <dcterms:modified xsi:type="dcterms:W3CDTF">2019-03-20T15:18:24Z</dcterms:modified>
</cp:coreProperties>
</file>