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1" r:id="rId3"/>
    <p:sldMasterId id="2147483691" r:id="rId4"/>
    <p:sldMasterId id="2147483701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6" r:id="rId10"/>
    <p:sldId id="271" r:id="rId11"/>
    <p:sldId id="273" r:id="rId12"/>
    <p:sldId id="261" r:id="rId13"/>
    <p:sldId id="269" r:id="rId14"/>
    <p:sldId id="270" r:id="rId15"/>
    <p:sldId id="268" r:id="rId16"/>
    <p:sldId id="267" r:id="rId17"/>
    <p:sldId id="264" r:id="rId18"/>
    <p:sldId id="265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29" autoAdjust="0"/>
  </p:normalViewPr>
  <p:slideViewPr>
    <p:cSldViewPr>
      <p:cViewPr varScale="1">
        <p:scale>
          <a:sx n="55" d="100"/>
          <a:sy n="5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0DE0897-0AD0-4D38-A7E1-63FAAAA95B1E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172F633-8029-400D-BC22-26A2EB1F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4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7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4194-B837-4F31-8A5F-9A98B42AF7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4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0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3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F633-8029-400D-BC22-26A2EB1F2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FA85-65B8-4A4E-957D-F9C0E62C0C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4225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509E76-CC3B-4801-8DD7-1B8E3202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4225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406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9034" y="5867400"/>
            <a:ext cx="2340796" cy="1143000"/>
          </a:xfrm>
          <a:prstGeom prst="rect">
            <a:avLst/>
          </a:prstGeom>
        </p:spPr>
        <p:txBody>
          <a:bodyPr/>
          <a:lstStyle>
            <a:lvl1pPr algn="r"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Name of Meeting</a:t>
            </a:r>
            <a:br>
              <a:rPr lang="en-US" dirty="0" smtClean="0"/>
            </a:br>
            <a:r>
              <a:rPr lang="en-US" dirty="0" smtClean="0"/>
              <a:t>Date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7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57200" y="1371600"/>
            <a:ext cx="7620000" cy="3276600"/>
          </a:xfrm>
          <a:prstGeom prst="rect">
            <a:avLst/>
          </a:prstGeom>
        </p:spPr>
        <p:txBody>
          <a:bodyPr anchor="b"/>
          <a:lstStyle>
            <a:lvl1pPr marL="114300" indent="0">
              <a:buNone/>
              <a:defRPr sz="6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0"/>
            <a:ext cx="76200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343400"/>
            <a:ext cx="762000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Topics in section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7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828800"/>
            <a:ext cx="7848600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Topic –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7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196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0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524000"/>
            <a:ext cx="83058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064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2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 userDrawn="1"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-100" dirty="0" smtClean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64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 userDrawn="1"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-100" dirty="0" smtClean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495800"/>
            <a:ext cx="4114800" cy="1066800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2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9034" y="5867400"/>
            <a:ext cx="2340796" cy="1143000"/>
          </a:xfrm>
          <a:prstGeom prst="rect">
            <a:avLst/>
          </a:prstGeom>
        </p:spPr>
        <p:txBody>
          <a:bodyPr/>
          <a:lstStyle>
            <a:lvl1pPr algn="r"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Name of Meeting</a:t>
            </a:r>
            <a:br>
              <a:rPr lang="en-US" dirty="0" smtClean="0"/>
            </a:br>
            <a:r>
              <a:rPr lang="en-US" dirty="0" smtClean="0"/>
              <a:t>Date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7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57200" y="1371600"/>
            <a:ext cx="7620000" cy="3276600"/>
          </a:xfrm>
          <a:prstGeom prst="rect">
            <a:avLst/>
          </a:prstGeom>
        </p:spPr>
        <p:txBody>
          <a:bodyPr anchor="b"/>
          <a:lstStyle>
            <a:lvl1pPr marL="114300" indent="0">
              <a:buNone/>
              <a:defRPr sz="6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00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4225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3470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9034" y="5867400"/>
            <a:ext cx="2340796" cy="1143000"/>
          </a:xfrm>
          <a:prstGeom prst="rect">
            <a:avLst/>
          </a:prstGeom>
        </p:spPr>
        <p:txBody>
          <a:bodyPr/>
          <a:lstStyle>
            <a:lvl1pPr algn="r"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Name of Meeting</a:t>
            </a:r>
            <a:br>
              <a:rPr lang="en-US" dirty="0" smtClean="0"/>
            </a:br>
            <a:r>
              <a:rPr lang="en-US" dirty="0" smtClean="0"/>
              <a:t>Date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7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57200" y="1371600"/>
            <a:ext cx="7620000" cy="3276600"/>
          </a:xfrm>
          <a:prstGeom prst="rect">
            <a:avLst/>
          </a:prstGeom>
        </p:spPr>
        <p:txBody>
          <a:bodyPr anchor="b"/>
          <a:lstStyle>
            <a:lvl1pPr marL="114300" indent="0">
              <a:buNone/>
              <a:defRPr sz="6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6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0"/>
            <a:ext cx="76200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343400"/>
            <a:ext cx="762000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Topics in section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76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828800"/>
            <a:ext cx="7848600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Topic –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36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196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82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12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524000"/>
            <a:ext cx="83058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840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2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 userDrawn="1"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-100" dirty="0" smtClean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3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 userDrawn="1"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-100" dirty="0" smtClean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495800"/>
            <a:ext cx="4114800" cy="1066800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9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4225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8267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0"/>
            <a:ext cx="76200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509E76-CC3B-4801-8DD7-1B8E3202AF5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343400"/>
            <a:ext cx="762000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Topics in section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9034" y="5867400"/>
            <a:ext cx="2340796" cy="1143000"/>
          </a:xfrm>
          <a:prstGeom prst="rect">
            <a:avLst/>
          </a:prstGeom>
        </p:spPr>
        <p:txBody>
          <a:bodyPr/>
          <a:lstStyle>
            <a:lvl1pPr algn="r"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Name of Meeting</a:t>
            </a:r>
            <a:br>
              <a:rPr lang="en-US" dirty="0" smtClean="0"/>
            </a:br>
            <a:r>
              <a:rPr lang="en-US" dirty="0" smtClean="0"/>
              <a:t>Date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7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57200" y="1371600"/>
            <a:ext cx="7620000" cy="3276600"/>
          </a:xfrm>
          <a:prstGeom prst="rect">
            <a:avLst/>
          </a:prstGeom>
        </p:spPr>
        <p:txBody>
          <a:bodyPr anchor="b"/>
          <a:lstStyle>
            <a:lvl1pPr marL="114300" indent="0">
              <a:buNone/>
              <a:defRPr sz="6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58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0"/>
            <a:ext cx="76200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474154"/>
            <a:ext cx="2209800" cy="2061195"/>
            <a:chOff x="5791200" y="474154"/>
            <a:chExt cx="2209800" cy="2061195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343400"/>
            <a:ext cx="762000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Topics in section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5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828800"/>
            <a:ext cx="7848600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Topic –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9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196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48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6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524000"/>
            <a:ext cx="83058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6936A20-CAEC-4AE0-A5F6-D45D118FCFF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7071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2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 userDrawn="1"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-100" dirty="0" smtClean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4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 userDrawn="1"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-100" dirty="0" smtClean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495800"/>
            <a:ext cx="4114800" cy="1066800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2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791200" y="474663"/>
            <a:ext cx="2209800" cy="2060575"/>
            <a:chOff x="5791200" y="474154"/>
            <a:chExt cx="2209800" cy="2061195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0600" y="474154"/>
              <a:ext cx="660400" cy="96866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5094"/>
              <a:ext cx="898525" cy="9702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4225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24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91200" y="474663"/>
            <a:ext cx="2209800" cy="2060575"/>
            <a:chOff x="5791200" y="474154"/>
            <a:chExt cx="2209800" cy="2061195"/>
          </a:xfrm>
        </p:grpSpPr>
        <p:pic>
          <p:nvPicPr>
            <p:cNvPr id="7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0600" y="474154"/>
              <a:ext cx="660400" cy="96866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5094"/>
              <a:ext cx="898525" cy="9702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34" y="5867400"/>
            <a:ext cx="2340796" cy="1143000"/>
          </a:xfrm>
          <a:prstGeom prst="rect">
            <a:avLst/>
          </a:prstGeom>
        </p:spPr>
        <p:txBody>
          <a:bodyPr/>
          <a:lstStyle>
            <a:lvl1pPr algn="r"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7620000" cy="3276600"/>
          </a:xfrm>
          <a:prstGeom prst="rect">
            <a:avLst/>
          </a:prstGeom>
        </p:spPr>
        <p:txBody>
          <a:bodyPr anchor="b"/>
          <a:lstStyle>
            <a:lvl1pPr marL="114300" indent="0">
              <a:buNone/>
              <a:defRPr sz="6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828800"/>
            <a:ext cx="7848600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Topic –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509E76-CC3B-4801-8DD7-1B8E3202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9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474663"/>
            <a:ext cx="2209800" cy="2060575"/>
            <a:chOff x="5791200" y="474154"/>
            <a:chExt cx="2209800" cy="2061195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0600" y="474154"/>
              <a:ext cx="660400" cy="96866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5094"/>
              <a:ext cx="898525" cy="9702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6200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762000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5648325"/>
            <a:ext cx="685800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6C503A5-D73D-45BF-8BCE-BB999DF699D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4800" y="371475"/>
            <a:ext cx="942975" cy="923925"/>
            <a:chOff x="5791200" y="474154"/>
            <a:chExt cx="2209800" cy="2061195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38804" y="474154"/>
              <a:ext cx="662196" cy="97039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4958"/>
              <a:ext cx="896570" cy="97039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848600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5648325"/>
            <a:ext cx="685800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6C503A5-D73D-45BF-8BCE-BB999DF699D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3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04800" y="371475"/>
            <a:ext cx="942975" cy="923925"/>
            <a:chOff x="5791200" y="474154"/>
            <a:chExt cx="2209800" cy="2061195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38804" y="474154"/>
              <a:ext cx="662196" cy="97039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4958"/>
              <a:ext cx="896570" cy="97039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5648325"/>
            <a:ext cx="685800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6C503A5-D73D-45BF-8BCE-BB999DF699D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69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5648325"/>
            <a:ext cx="685800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6C503A5-D73D-45BF-8BCE-BB999DF699D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3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" y="371475"/>
            <a:ext cx="942975" cy="923925"/>
            <a:chOff x="5791200" y="474154"/>
            <a:chExt cx="2209800" cy="2061195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38804" y="474154"/>
              <a:ext cx="662196" cy="97039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4958"/>
              <a:ext cx="896570" cy="97039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524000"/>
            <a:ext cx="83058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5648325"/>
            <a:ext cx="685800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6C503A5-D73D-45BF-8BCE-BB999DF699D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59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l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791200" y="474663"/>
            <a:ext cx="2209800" cy="2060575"/>
            <a:chOff x="5791200" y="474154"/>
            <a:chExt cx="2209800" cy="2061195"/>
          </a:xfrm>
        </p:grpSpPr>
        <p:pic>
          <p:nvPicPr>
            <p:cNvPr id="4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0600" y="474154"/>
              <a:ext cx="660400" cy="96866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5094"/>
              <a:ext cx="898525" cy="9702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8" name="Rectangle 24"/>
          <p:cNvSpPr/>
          <p:nvPr/>
        </p:nvSpPr>
        <p:spPr>
          <a:xfrm>
            <a:off x="0" y="1824038"/>
            <a:ext cx="4800600" cy="145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spc="-100" dirty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6844506" y="3305969"/>
            <a:ext cx="3852863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5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91200" y="474663"/>
            <a:ext cx="2209800" cy="2060575"/>
            <a:chOff x="5791200" y="474154"/>
            <a:chExt cx="2209800" cy="2061195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0600" y="474154"/>
              <a:ext cx="660400" cy="96866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1565094"/>
              <a:ext cx="898525" cy="9702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0" y="1824038"/>
            <a:ext cx="4800600" cy="145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spc="-100" dirty="0">
                <a:solidFill>
                  <a:srgbClr val="564B3C"/>
                </a:solidFill>
                <a:latin typeface="Cambria"/>
              </a:rPr>
              <a:t>Questions?</a:t>
            </a:r>
            <a:endParaRPr lang="en-US" dirty="0">
              <a:solidFill>
                <a:srgbClr val="564B3C">
                  <a:lumMod val="50000"/>
                </a:srgb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4495800"/>
            <a:ext cx="4114800" cy="1066800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503A5-D73D-45BF-8BCE-BB999DF699D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33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503A5-D73D-45BF-8BCE-BB999DF699D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6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1" y="1600201"/>
            <a:ext cx="8214479" cy="40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0ECC3BF3-DF7A-40CC-B057-D9D9A4777C1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19600" y="165811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Topic Level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509E76-CC3B-4801-8DD7-1B8E3202AF5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503A5-D73D-45BF-8BCE-BB999DF699D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16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P_slide_footer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2" y="1600201"/>
            <a:ext cx="3829856" cy="40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64505" y="1602700"/>
            <a:ext cx="4122295" cy="40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C6D341BC-B415-46FD-9485-CA59C300645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4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509E76-CC3B-4801-8DD7-1B8E3202AF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524000"/>
            <a:ext cx="83058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5648960"/>
            <a:ext cx="68580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A509E76-CC3B-4801-8DD7-1B8E3202AF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6858000" cy="1371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371897"/>
            <a:ext cx="942763" cy="923503"/>
            <a:chOff x="5791200" y="474154"/>
            <a:chExt cx="2209800" cy="2061195"/>
          </a:xfrm>
        </p:grpSpPr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l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43751" y="3305601"/>
            <a:ext cx="38535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2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kern="1200" cap="none" spc="-10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Questions?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62400"/>
            <a:ext cx="64617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91200" y="474154"/>
            <a:ext cx="2209800" cy="2061195"/>
            <a:chOff x="5791200" y="474154"/>
            <a:chExt cx="2209800" cy="2061195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9904" y="474154"/>
              <a:ext cx="661096" cy="969456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4576"/>
            <a:stretch>
              <a:fillRect/>
            </a:stretch>
          </p:blipFill>
          <p:spPr bwMode="auto">
            <a:xfrm>
              <a:off x="5791200" y="474155"/>
              <a:ext cx="1408232" cy="969455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17869" y="1561682"/>
              <a:ext cx="1183131" cy="969873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1565475"/>
              <a:ext cx="897900" cy="969874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0" y="1824610"/>
            <a:ext cx="4800600" cy="145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kern="1200" cap="none" spc="-10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Questions?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495800"/>
            <a:ext cx="4114800" cy="1066800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77310" y="3439160"/>
            <a:ext cx="3586481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77310" y="3439160"/>
            <a:ext cx="3586481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77310" y="3439160"/>
            <a:ext cx="3586481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77310" y="3439160"/>
            <a:ext cx="3586481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77856" y="3439319"/>
            <a:ext cx="35861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rel.gov/docs/fy11osti/5090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search.msn.com/images/results.aspx?q=NREL+geothermal++resource+map&amp;mkt=en-us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543800" cy="1676400"/>
          </a:xfrm>
        </p:spPr>
        <p:txBody>
          <a:bodyPr/>
          <a:lstStyle/>
          <a:p>
            <a:r>
              <a:rPr lang="en-US" sz="4400" dirty="0" smtClean="0"/>
              <a:t>Incorporating Water into Electricity Planning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800600"/>
            <a:ext cx="40386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Doug Larson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Western Interstate Energy Board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WSWC-WGA Water/Energy Workshop</a:t>
            </a:r>
          </a:p>
          <a:p>
            <a:r>
              <a:rPr lang="en-US" dirty="0" smtClean="0"/>
              <a:t>April 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6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0"/>
            <a:ext cx="3124200" cy="1371600"/>
          </a:xfrm>
        </p:spPr>
        <p:txBody>
          <a:bodyPr/>
          <a:lstStyle/>
          <a:p>
            <a:r>
              <a:rPr lang="en-US" sz="3200" dirty="0" smtClean="0"/>
              <a:t>80% Renewables in 2050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515"/>
          <a:stretch/>
        </p:blipFill>
        <p:spPr bwMode="auto">
          <a:xfrm>
            <a:off x="3505200" y="76200"/>
            <a:ext cx="4517571" cy="639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95600" y="32004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425103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57700" y="5943600"/>
            <a:ext cx="571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57700" y="6172200"/>
            <a:ext cx="571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2971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Concentrating solar power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28694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2484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 NREL Electricity Futures Study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678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332" y="1250422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200" i="1" dirty="0" smtClean="0"/>
              <a:t>(insert really cool image/supergraphic from your work)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4457" y="656697"/>
            <a:ext cx="763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Caption or heading (if you have one)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8153400" cy="575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603" y="13289"/>
            <a:ext cx="900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Operational water </a:t>
            </a:r>
            <a:r>
              <a:rPr lang="en-US" b="1" i="1" dirty="0"/>
              <a:t>consumption </a:t>
            </a:r>
            <a:r>
              <a:rPr lang="en-US" b="1" dirty="0"/>
              <a:t>factors for electricity generating technologies 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57132" y="5822422"/>
            <a:ext cx="8604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>
                <a:latin typeface="Calibri" pitchFamily="34" charset="0"/>
              </a:rPr>
              <a:t>CSP and PV</a:t>
            </a:r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76332" y="5822422"/>
            <a:ext cx="773112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>
                <a:latin typeface="Calibri" pitchFamily="34" charset="0"/>
              </a:rPr>
              <a:t>Biopower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24132" y="5822422"/>
            <a:ext cx="665163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>
                <a:latin typeface="Calibri" pitchFamily="34" charset="0"/>
              </a:rPr>
              <a:t>Nuclear</a:t>
            </a:r>
            <a:endParaRPr lang="en-US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95732" y="5838297"/>
            <a:ext cx="858837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>
                <a:latin typeface="Calibri" pitchFamily="34" charset="0"/>
              </a:rPr>
              <a:t>Natural Gas</a:t>
            </a:r>
            <a:endParaRPr lang="en-US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91132" y="5838297"/>
            <a:ext cx="45720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dirty="0">
                <a:latin typeface="Calibri" pitchFamily="34" charset="0"/>
              </a:rPr>
              <a:t>Coal</a:t>
            </a:r>
            <a:endParaRPr lang="en-US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90600" y="832691"/>
            <a:ext cx="1838325" cy="2859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200" dirty="0">
                <a:latin typeface="Calibri" pitchFamily="34" charset="0"/>
              </a:rPr>
              <a:t>Recirculating Cooling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505200" y="851056"/>
            <a:ext cx="1447800" cy="279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1000"/>
              </a:spcAft>
            </a:pPr>
            <a:r>
              <a:rPr lang="en-US" sz="1200" dirty="0">
                <a:latin typeface="Calibri" pitchFamily="34" charset="0"/>
              </a:rPr>
              <a:t>Once-through Cooling</a:t>
            </a:r>
            <a:endParaRPr lang="en-US" sz="1200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0" y="851055"/>
            <a:ext cx="1066800" cy="279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200" dirty="0">
                <a:latin typeface="Calibri" pitchFamily="34" charset="0"/>
              </a:rPr>
              <a:t>Pond Cooling</a:t>
            </a:r>
            <a:endParaRPr lang="en-US" sz="2800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83312" y="851054"/>
            <a:ext cx="674688" cy="279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50" dirty="0">
                <a:latin typeface="Calibri" pitchFamily="34" charset="0"/>
              </a:rPr>
              <a:t>Dry Cooling</a:t>
            </a:r>
            <a:endParaRPr lang="en-US" sz="24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858000" y="851054"/>
            <a:ext cx="525462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1000" dirty="0">
                <a:latin typeface="Calibri" pitchFamily="34" charset="0"/>
              </a:rPr>
              <a:t>Hybrid Cooling</a:t>
            </a:r>
            <a:endParaRPr lang="en-US" sz="2400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467600" y="858310"/>
            <a:ext cx="525462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en-US" sz="800" dirty="0">
                <a:latin typeface="Calibri" pitchFamily="34" charset="0"/>
              </a:rPr>
              <a:t>No Cooling Required</a:t>
            </a:r>
            <a:endParaRPr lang="en-US" dirty="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242728" y="6182997"/>
            <a:ext cx="3486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Source: Macknick </a:t>
            </a:r>
            <a:r>
              <a:rPr lang="en-US" sz="1200" i="1" dirty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et al. 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2011</a:t>
            </a:r>
            <a:endParaRPr lang="en-US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081599" y="2386399"/>
            <a:ext cx="4532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water consumption (Gal/MWh)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69334" y="1676400"/>
            <a:ext cx="716198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48868" y="4343400"/>
            <a:ext cx="39973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76400" y="3657600"/>
            <a:ext cx="399732" cy="92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67668" y="2667000"/>
            <a:ext cx="399732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4343400"/>
            <a:ext cx="587303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57400" y="2590800"/>
            <a:ext cx="6858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83766" y="3434367"/>
            <a:ext cx="399732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6724332" cy="39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03" y="5966884"/>
            <a:ext cx="1671797" cy="21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larson.DOMAIN-WGA\AppData\Local\Microsoft\Windows\Temporary Internet Files\Content.Outlook\Q7M8EB2C\All Sources - Demand 20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-1353"/>
          <a:stretch/>
        </p:blipFill>
        <p:spPr bwMode="auto">
          <a:xfrm>
            <a:off x="1714969" y="0"/>
            <a:ext cx="7414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086100" y="3901827"/>
            <a:ext cx="2336192" cy="1219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00300" y="2365445"/>
            <a:ext cx="1371600" cy="20574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996113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0300" y="5684553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Concentrating Solar Power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1981200" y="2180779"/>
            <a:ext cx="838200" cy="805934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5015" y="5074953"/>
            <a:ext cx="266700" cy="609600"/>
          </a:xfrm>
          <a:prstGeom prst="straightConnector1">
            <a:avLst/>
          </a:prstGeom>
          <a:ln w="889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848600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Users of water information:  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Electric transmission planners 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Policy makers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848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Transmission planners</a:t>
            </a:r>
          </a:p>
          <a:p>
            <a:pPr lvl="1"/>
            <a:r>
              <a:rPr lang="en-US" dirty="0" smtClean="0"/>
              <a:t>WECC planning</a:t>
            </a:r>
          </a:p>
          <a:p>
            <a:pPr lvl="1"/>
            <a:r>
              <a:rPr lang="en-US" dirty="0" smtClean="0"/>
              <a:t>Regional planning groups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Utility integrated resource plans</a:t>
            </a:r>
          </a:p>
          <a:p>
            <a:pPr marL="914400" lvl="1" indent="-514350"/>
            <a:r>
              <a:rPr lang="en-US" dirty="0"/>
              <a:t>Utility resource planners</a:t>
            </a:r>
          </a:p>
          <a:p>
            <a:pPr marL="914400" lvl="1" indent="-514350"/>
            <a:r>
              <a:rPr lang="en-US" dirty="0"/>
              <a:t>PUC reviewers of utility resource plans</a:t>
            </a:r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C:\Users\dlarson.DOMAIN-WGA\AppData\Local\Microsoft\Windows\Temporary Internet Files\Content.Outlook\Q7M8EB2C\SPG Map-CTPG BCT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41935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105400" y="2209800"/>
            <a:ext cx="609600" cy="3073400"/>
          </a:xfrm>
          <a:prstGeom prst="leftBrace">
            <a:avLst>
              <a:gd name="adj1" fmla="val 8333"/>
              <a:gd name="adj2" fmla="val 354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3886200" y="3299935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(cont’d)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 Generation and transmission developers</a:t>
            </a:r>
          </a:p>
          <a:p>
            <a:pPr marL="914400" lvl="1" indent="-514350"/>
            <a:r>
              <a:rPr lang="en-US" dirty="0" smtClean="0"/>
              <a:t>Screening tool for where regulators and policy makers may have concerns</a:t>
            </a:r>
          </a:p>
          <a:p>
            <a:pPr marL="57150" indent="0">
              <a:buNone/>
            </a:pPr>
            <a:r>
              <a:rPr lang="en-US" dirty="0" smtClean="0"/>
              <a:t>5.  Policy makers </a:t>
            </a:r>
          </a:p>
          <a:p>
            <a:pPr marL="914400" lvl="1" indent="-457200"/>
            <a:r>
              <a:rPr lang="en-US" dirty="0" smtClean="0"/>
              <a:t>State </a:t>
            </a:r>
            <a:r>
              <a:rPr lang="en-US" dirty="0"/>
              <a:t>energy policy offices and PUCs</a:t>
            </a:r>
          </a:p>
          <a:p>
            <a:pPr marL="914400" lvl="1" indent="-457200"/>
            <a:r>
              <a:rPr lang="en-US" dirty="0"/>
              <a:t>Federal land management agencies</a:t>
            </a:r>
          </a:p>
          <a:p>
            <a:pPr marL="61722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Western Interconnection electrical context</a:t>
            </a:r>
          </a:p>
          <a:p>
            <a:r>
              <a:rPr lang="en-US" sz="3200" dirty="0" smtClean="0"/>
              <a:t>Value of water info for --</a:t>
            </a:r>
          </a:p>
          <a:p>
            <a:pPr lvl="1"/>
            <a:r>
              <a:rPr lang="en-US" sz="2800" dirty="0" smtClean="0"/>
              <a:t>Electric transmission planners and policy makers</a:t>
            </a:r>
          </a:p>
          <a:p>
            <a:pPr lvl="1"/>
            <a:r>
              <a:rPr lang="en-US" sz="2800" dirty="0" smtClean="0"/>
              <a:t>Utility resource plan developers and reviewers</a:t>
            </a:r>
          </a:p>
          <a:p>
            <a:pPr lvl="1"/>
            <a:r>
              <a:rPr lang="en-US" sz="2800" dirty="0" smtClean="0"/>
              <a:t>Generation developers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Interconnection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Load growth</a:t>
            </a:r>
          </a:p>
          <a:p>
            <a:r>
              <a:rPr lang="en-US" sz="2800" dirty="0" smtClean="0"/>
              <a:t>Generation resources</a:t>
            </a:r>
          </a:p>
          <a:p>
            <a:r>
              <a:rPr lang="en-US" sz="2800" dirty="0"/>
              <a:t>Generation retirements and additions</a:t>
            </a:r>
          </a:p>
          <a:p>
            <a:r>
              <a:rPr lang="en-US" sz="2800" dirty="0" smtClean="0"/>
              <a:t>Technology trends</a:t>
            </a:r>
          </a:p>
          <a:p>
            <a:r>
              <a:rPr lang="en-US" sz="2800" dirty="0" smtClean="0"/>
              <a:t>Drivers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growth – low and could be lower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7559746" cy="31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H="1" flipV="1">
            <a:off x="1143000" y="3962400"/>
            <a:ext cx="6831614" cy="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093186" y="4419600"/>
            <a:ext cx="6831614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229" y="1916668"/>
            <a:ext cx="811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Compound Annual Growth Rates (Annual Energy, 2010-2032)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2484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Lawrence-Berkeley National Laboratory work for SPSC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63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/>
              <a:t>Generating resources – Renewables, coal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6338" y="12664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Renewable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7975" y="3429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 demand and resources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33400" y="1697389"/>
            <a:ext cx="2209800" cy="1368425"/>
            <a:chOff x="381" y="960"/>
            <a:chExt cx="1587" cy="1198"/>
          </a:xfrm>
        </p:grpSpPr>
        <p:pic>
          <p:nvPicPr>
            <p:cNvPr id="9" name="Picture 9" descr="map_normal_radiat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960"/>
              <a:ext cx="1584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152" y="1478"/>
              <a:ext cx="7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Solar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81" y="1056"/>
              <a:ext cx="672" cy="100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016725" y="1807046"/>
            <a:ext cx="2606527" cy="1293321"/>
            <a:chOff x="3591" y="993"/>
            <a:chExt cx="2190" cy="1038"/>
          </a:xfrm>
        </p:grpSpPr>
        <p:pic>
          <p:nvPicPr>
            <p:cNvPr id="13" name="Picture 17" descr="Johnson Controls Inc. | Geotherma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0" y="1056"/>
              <a:ext cx="1752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412" y="1395"/>
              <a:ext cx="1369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Geothermal</a:t>
              </a: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3591" y="993"/>
              <a:ext cx="672" cy="886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5562600" y="1751568"/>
            <a:ext cx="2142568" cy="1372632"/>
            <a:chOff x="192" y="2496"/>
            <a:chExt cx="1776" cy="1296"/>
          </a:xfrm>
        </p:grpSpPr>
        <p:pic>
          <p:nvPicPr>
            <p:cNvPr id="17" name="Picture 5" descr="wind.-RightPar-11639-ImageRef.MC4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2496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248" y="2976"/>
              <a:ext cx="7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Wind</a:t>
              </a: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36" y="2496"/>
              <a:ext cx="672" cy="100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69119" y="5486400"/>
            <a:ext cx="194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 plant retirements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9" y="4226827"/>
            <a:ext cx="3002406" cy="209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2" y="5565775"/>
            <a:ext cx="1031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95682" y="4030724"/>
            <a:ext cx="3371517" cy="2293875"/>
            <a:chOff x="1319755" y="5117957"/>
            <a:chExt cx="2502554" cy="1599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755" y="5117957"/>
              <a:ext cx="2502554" cy="159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lowchart: Extract 21"/>
            <p:cNvSpPr/>
            <p:nvPr/>
          </p:nvSpPr>
          <p:spPr>
            <a:xfrm>
              <a:off x="1981200" y="5917629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Extract 25"/>
            <p:cNvSpPr/>
            <p:nvPr/>
          </p:nvSpPr>
          <p:spPr>
            <a:xfrm>
              <a:off x="1828800" y="5758479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Extract 27"/>
            <p:cNvSpPr/>
            <p:nvPr/>
          </p:nvSpPr>
          <p:spPr>
            <a:xfrm>
              <a:off x="1524468" y="5390293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Extract 28"/>
            <p:cNvSpPr/>
            <p:nvPr/>
          </p:nvSpPr>
          <p:spPr>
            <a:xfrm>
              <a:off x="1402444" y="5346573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Extract 29"/>
            <p:cNvSpPr/>
            <p:nvPr/>
          </p:nvSpPr>
          <p:spPr>
            <a:xfrm>
              <a:off x="1866900" y="5917629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Extract 30"/>
            <p:cNvSpPr/>
            <p:nvPr/>
          </p:nvSpPr>
          <p:spPr>
            <a:xfrm>
              <a:off x="1568870" y="5694363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Extract 31"/>
            <p:cNvSpPr/>
            <p:nvPr/>
          </p:nvSpPr>
          <p:spPr>
            <a:xfrm>
              <a:off x="1676400" y="5839406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Extract 32"/>
            <p:cNvSpPr/>
            <p:nvPr/>
          </p:nvSpPr>
          <p:spPr>
            <a:xfrm>
              <a:off x="2052637" y="5346572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Extract 33"/>
            <p:cNvSpPr/>
            <p:nvPr/>
          </p:nvSpPr>
          <p:spPr>
            <a:xfrm>
              <a:off x="1916112" y="5298091"/>
              <a:ext cx="76200" cy="102171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1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Generating resources – natural gas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A20-CAEC-4AE0-A5F6-D45D118FCF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" y="1790700"/>
            <a:ext cx="4657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49954"/>
            <a:ext cx="45529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234591"/>
            <a:ext cx="1447800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227,386 </a:t>
            </a:r>
            <a:r>
              <a:rPr lang="en-US" sz="1400" dirty="0" err="1" smtClean="0"/>
              <a:t>GWh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709511"/>
            <a:ext cx="1219200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234,683 </a:t>
            </a:r>
            <a:r>
              <a:rPr lang="en-US" sz="1400" dirty="0" err="1" smtClean="0"/>
              <a:t>GWh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" y="4495800"/>
            <a:ext cx="0" cy="7334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62600" y="5137677"/>
            <a:ext cx="0" cy="513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5" idx="3"/>
          </p:cNvCxnSpPr>
          <p:nvPr/>
        </p:nvCxnSpPr>
        <p:spPr>
          <a:xfrm>
            <a:off x="1828800" y="5388480"/>
            <a:ext cx="3581400" cy="474919"/>
          </a:xfrm>
          <a:prstGeom prst="curvedConnector3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09800" y="1905000"/>
            <a:ext cx="1676400" cy="18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6017288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 Western Electricity Coordinating Council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1948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ransmission Planning\Promod Files\Run Results\2022 Dataset\Other Results + Reports\2022 Common Case\2022 PC1 Common Case Results\MAP - Generation Additions and Retirements (figure)\Generation Capacity Additions_13032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1336"/>
            <a:ext cx="8599096" cy="6504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4234" y="6543499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 Western Electricity Coordinating Council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9912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driving generation procurement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Cost</a:t>
            </a:r>
          </a:p>
          <a:p>
            <a:r>
              <a:rPr lang="en-US" sz="2800" dirty="0" smtClean="0"/>
              <a:t>State policies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Renewable Portfolio Standards</a:t>
            </a:r>
          </a:p>
          <a:p>
            <a:pPr lvl="1"/>
            <a:r>
              <a:rPr lang="en-US" sz="2400" dirty="0" smtClean="0"/>
              <a:t>Greenhouse gas emissions</a:t>
            </a:r>
          </a:p>
          <a:p>
            <a:r>
              <a:rPr lang="en-US" sz="2800" dirty="0" smtClean="0"/>
              <a:t>Resource flexibility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E76-CC3B-4801-8DD7-1B8E3202AF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larson.DOMAIN-WGA\AppData\Local\Microsoft\Windows\Temporary Internet Files\Content.Outlook\Q7M8EB2C\2022 RE Generation by State and Typ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03"/>
            <a:ext cx="9144000" cy="6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672" y="631834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 Western Electricity Coordinating Council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394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B Slide Brown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EB Slide Brown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IEB Slide Brown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IEB Slide Brown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EB Brown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 presentation to Jim Baak EIM webinar 3-13</Template>
  <TotalTime>5017</TotalTime>
  <Words>312</Words>
  <Application>Microsoft Office PowerPoint</Application>
  <PresentationFormat>On-screen Show (4:3)</PresentationFormat>
  <Paragraphs>99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WIEB Slide Brown Template</vt:lpstr>
      <vt:lpstr>1_WIEB Slide Brown Template</vt:lpstr>
      <vt:lpstr>2_WIEB Slide Brown Template</vt:lpstr>
      <vt:lpstr>3_WIEB Slide Brown Template</vt:lpstr>
      <vt:lpstr>WIEB Brown Template</vt:lpstr>
      <vt:lpstr>Incorporating Water into Electricity Planning</vt:lpstr>
      <vt:lpstr>Outline</vt:lpstr>
      <vt:lpstr>Western Interconnection context</vt:lpstr>
      <vt:lpstr>Load growth – low and could be lower</vt:lpstr>
      <vt:lpstr>Generating resources – Renewables, coal </vt:lpstr>
      <vt:lpstr>Generating resources – natural gas</vt:lpstr>
      <vt:lpstr>PowerPoint Presentation</vt:lpstr>
      <vt:lpstr>Factors driving generation procurement decisions</vt:lpstr>
      <vt:lpstr>PowerPoint Presentation</vt:lpstr>
      <vt:lpstr>80% Renewables in 2050</vt:lpstr>
      <vt:lpstr>PowerPoint Presentation</vt:lpstr>
      <vt:lpstr>PowerPoint Presentation</vt:lpstr>
      <vt:lpstr>Users of water information:    Electric transmission planners   Policy makers</vt:lpstr>
      <vt:lpstr>Users (cont’d)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of Water Information in Policy and Investment Decisions</dc:title>
  <dc:creator>Doug Larson</dc:creator>
  <cp:lastModifiedBy>Doug Larson</cp:lastModifiedBy>
  <cp:revision>22</cp:revision>
  <cp:lastPrinted>2013-03-27T19:13:01Z</cp:lastPrinted>
  <dcterms:created xsi:type="dcterms:W3CDTF">2013-03-21T18:23:50Z</dcterms:created>
  <dcterms:modified xsi:type="dcterms:W3CDTF">2013-03-27T20:40:02Z</dcterms:modified>
</cp:coreProperties>
</file>