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b="0" baseline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 sz="1400"/>
            </a:lvl1pPr>
            <a:lvl2pPr indent="0" marL="457200" rtl="0">
              <a:spcBef>
                <a:spcPts val="0"/>
              </a:spcBef>
              <a:buFont typeface="Calibri"/>
              <a:buNone/>
              <a:defRPr sz="1200"/>
            </a:lvl2pPr>
            <a:lvl3pPr indent="0" marL="914400" rtl="0">
              <a:spcBef>
                <a:spcPts val="0"/>
              </a:spcBef>
              <a:buFont typeface="Calibri"/>
              <a:buNone/>
              <a:defRPr sz="1000"/>
            </a:lvl3pPr>
            <a:lvl4pPr indent="0" marL="1371600" rtl="0">
              <a:spcBef>
                <a:spcPts val="0"/>
              </a:spcBef>
              <a:buFont typeface="Calibri"/>
              <a:buNone/>
              <a:defRPr sz="900"/>
            </a:lvl4pPr>
            <a:lvl5pPr indent="0" marL="1828800" rtl="0">
              <a:spcBef>
                <a:spcPts val="0"/>
              </a:spcBef>
              <a:buFont typeface="Calibri"/>
              <a:buNone/>
              <a:defRPr sz="900"/>
            </a:lvl5pPr>
            <a:lvl6pPr indent="0" marL="2286000" rtl="0">
              <a:spcBef>
                <a:spcPts val="0"/>
              </a:spcBef>
              <a:buFont typeface="Calibri"/>
              <a:buNone/>
              <a:defRPr sz="900"/>
            </a:lvl6pPr>
            <a:lvl7pPr indent="0" marL="2743200" rtl="0">
              <a:spcBef>
                <a:spcPts val="0"/>
              </a:spcBef>
              <a:buFont typeface="Calibri"/>
              <a:buNone/>
              <a:defRPr sz="900"/>
            </a:lvl7pPr>
            <a:lvl8pPr indent="0" marL="3200400" rtl="0">
              <a:spcBef>
                <a:spcPts val="0"/>
              </a:spcBef>
              <a:buFont typeface="Calibri"/>
              <a:buNone/>
              <a:defRPr sz="900"/>
            </a:lvl8pPr>
            <a:lvl9pPr indent="0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baseline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marL="742950" marR="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marL="1143000" marR="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marL="1600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marL="20574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ssd.wrh.noaa.gov/satable/" TargetMode="External"/><Relationship Id="rId4" Type="http://schemas.openxmlformats.org/officeDocument/2006/relationships/image" Target="../media/image02.png"/><Relationship Id="rId5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cpo.noaa.gov/sites/cpo/MAPP/Task%20Forces/DTF/ensocaliforniadrought/what_can_california_expect_FINAL3.pdf" TargetMode="External"/><Relationship Id="rId4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NOAA/WSWC Meeting on advancing a Seasonal Precipitation Forecast Improvement Project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Mike Staudenmaier </a:t>
            </a:r>
          </a:p>
          <a:p>
            <a:pPr indent="0" lvl="0" marL="0" marR="0" rtl="0" algn="ctr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NWS/WR/STID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What are the knowledge gaps to advance seasonal forecast skill for western watersheds?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While models are becoming more skillful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model now show measurable skill out to day 8 to 10,   and </a:t>
            </a:r>
          </a:p>
          <a:p>
            <a:pPr indent="-2857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climate models are showing skill for some types of patterns (wet summers in Intermount</a:t>
            </a:r>
            <a:r>
              <a:rPr lang="en-US"/>
              <a:t>ain West)</a:t>
            </a: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l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skill of the seasonal forecast in the forecast </a:t>
            </a:r>
            <a:r>
              <a:rPr lang="en-US"/>
              <a:t>process 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DSS messaging remains low and not </a:t>
            </a:r>
            <a:r>
              <a:rPr lang="en-US"/>
              <a:t>very useful</a:t>
            </a:r>
            <a:r>
              <a:rPr b="0" baseline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indent="-139700" lvl="0" marL="34290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What are the priority research questions that need to be answered to advance seasonal forecast skill for western watersheds?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14825" y="15700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Service Challenge</a:t>
            </a: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 </a:t>
            </a:r>
          </a:p>
          <a:p>
            <a:pPr indent="-228600" lvl="0" marL="45720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101333"/>
              <a:buFont typeface="Calibri"/>
            </a:pPr>
            <a:r>
              <a:rPr b="1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Communities adapt  their infrastructure and local response to their local climatological normal.   </a:t>
            </a:r>
          </a:p>
          <a:p>
            <a:pPr indent="-228600" lvl="0" marL="45720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101333"/>
              <a:buFont typeface="Calibri"/>
            </a:pPr>
            <a:r>
              <a:rPr b="1" lang="en-US" sz="1520"/>
              <a:t>Most significant events </a:t>
            </a:r>
            <a:r>
              <a:rPr b="1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520"/>
              <a:t>have period of more intense activity within the typical seasonal variability or time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520"/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-US" sz="1520"/>
              <a:t>Key Research Question:</a:t>
            </a:r>
            <a:r>
              <a:rPr lang="en-US" sz="1520"/>
              <a:t>  </a:t>
            </a:r>
            <a:r>
              <a:rPr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we identify </a:t>
            </a:r>
            <a:r>
              <a:rPr lang="en-US" sz="1520"/>
              <a:t>precipitation and temperature events/regimes within a longer period that are significant -- ie toward the climatological extreme for a particular area - top 10% events that would stress a community infrastructure or response .    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520"/>
              <a:t>Please remember in WR, that the climatological normals vary significantly across the region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5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Science Challenge</a:t>
            </a: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It is time to move beyond analog cases,  ie: last 6 strong El-Nino events to form a forecast,  and move toward more physical based forecast using models.    There is a growing body of science techniques that can tease out the stronger forecast trends that can affect communities  out of the ensemble global/climate models.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1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Baby Steps</a:t>
            </a:r>
            <a:r>
              <a:rPr b="1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 Can </a:t>
            </a:r>
            <a:r>
              <a:rPr b="1" lang="en-US" sz="1520"/>
              <a:t>we take the next step?   Today we just identify below/normal/above -- can we tease out of the ensemble periods of significant impacts?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involves ensemble model post processing that compares climatological or model normal to the ensemble forecast.   Further post processing </a:t>
            </a:r>
            <a:r>
              <a:rPr lang="en-US" sz="1520"/>
              <a:t>using </a:t>
            </a: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calibrated results. This is not some “far out science” – these ideas are emerging from the science community</a:t>
            </a: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52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5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b="0" baseline="0" i="0" lang="en-US" sz="25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the priority research questions that need to be answered to advance seasonal forecast skill for western watersheds?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417341" y="1447800"/>
            <a:ext cx="81533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WR STID has adopted some of these techniques for the WR Ensemble Situational Awarnessness table that we use on day 1-10 from the Global Ensembles     </a:t>
            </a:r>
            <a:r>
              <a:rPr b="0" baseline="0" i="0" lang="en-US" sz="13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http://ssd.wrh.noaa.gov/satable/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1" i="1" lang="en-US" sz="1300">
                <a:solidFill>
                  <a:srgbClr val="000000"/>
                </a:solidFill>
              </a:rPr>
              <a:t>Key takeaway -- when the ensemble agree on a climatologically significant event -- there is usefull skill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ensemble page compares GEFS and NAEFS to model and real climate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--  uses a 21 day sliding window so that correct </a:t>
            </a:r>
            <a:r>
              <a:rPr lang="en-US" sz="1300">
                <a:solidFill>
                  <a:srgbClr val="000000"/>
                </a:solidFill>
              </a:rPr>
              <a:t>climatologies</a:t>
            </a: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 compared for time of year 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--  analysis done grid point by grid point so what is unique for Seattle or Las Vegas is highlight</a:t>
            </a:r>
            <a:r>
              <a:rPr lang="en-US" sz="1300">
                <a:solidFill>
                  <a:srgbClr val="000000"/>
                </a:solidFill>
              </a:rPr>
              <a:t>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--  results provided in three different ways – standard deviation, return interval  percentile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--  includes training and verification </a:t>
            </a: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26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Shape 10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7349" y="3844500"/>
            <a:ext cx="3301499" cy="278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57024" y="3844499"/>
            <a:ext cx="3650099" cy="28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b="0" baseline="0" i="0" lang="en-US" sz="252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the priority research questions that need to be answered to advance seasonal forecast skill for western watersheds?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524000"/>
            <a:ext cx="8229600" cy="29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1818"/>
              <a:buFont typeface="Arial"/>
              <a:buChar char="•"/>
            </a:pPr>
            <a:r>
              <a:rPr b="0" baseline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 </a:t>
            </a:r>
            <a:r>
              <a:rPr lang="en-US" sz="2240"/>
              <a:t>Hamill</a:t>
            </a:r>
            <a:r>
              <a:rPr b="0" baseline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(OAR) has written a number of papers and proposals showing how this can be done.   Working on National Blend of Models to improve POP and QPF 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buClr>
                <a:schemeClr val="accent1"/>
              </a:buClr>
              <a:buSzPct val="98764"/>
              <a:buFont typeface="Arial"/>
              <a:buChar char="•"/>
            </a:pPr>
            <a:r>
              <a:rPr b="0" baseline="0" i="0" lang="en-US" sz="1679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http://www.mdl.nws.noaa.gov/~blend/blender.prototype.php</a:t>
            </a:r>
          </a:p>
          <a:p>
            <a:pPr indent="0" lvl="0" marL="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Char char="•"/>
            </a:pPr>
            <a:r>
              <a:rPr b="0" baseline="0" i="0" lang="en-US" sz="2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of the recent OAR work   -- figure 3 which shows the shifted probability curves is another approach that has the potential to be very useful.</a:t>
            </a:r>
          </a:p>
          <a:p>
            <a:pPr indent="-228600" lvl="2" marL="1143000" marR="0" rtl="0" algn="l">
              <a:lnSpc>
                <a:spcPct val="80000"/>
              </a:lnSpc>
              <a:spcBef>
                <a:spcPts val="336"/>
              </a:spcBef>
              <a:buClr>
                <a:schemeClr val="dk1"/>
              </a:buClr>
              <a:buSzPct val="98764"/>
              <a:buFont typeface="Arial"/>
              <a:buChar char="•"/>
            </a:pPr>
            <a:r>
              <a:rPr b="0" baseline="0" i="0" lang="en-US" sz="1679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http://cpo.noaa.gov/sites/cpo/MAPP/Task%20Forces/DTF/ensocaliforniadrought/what_can_california_expect_FINAL3.pdf</a:t>
            </a:r>
            <a:r>
              <a:rPr b="0" baseline="0" i="0" lang="en-US" sz="16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indent="-200660" lvl="0" marL="342900" marR="0" rtl="0" algn="l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24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76000" y="4658725"/>
            <a:ext cx="1838099" cy="214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What are the strengths and weaknesses of the white paper as currently presented?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752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major weakness is the reliance on traditional climate indices like El-Nino and the analog approach to forecasting.</a:t>
            </a:r>
          </a:p>
          <a:p>
            <a:pPr indent="-215900" lvl="0" marL="342900" marR="0" rtl="0" algn="l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time to move scientifically to the next level and incorporate improved ensemble post processing techniques  to “draw forecast signals” out of the climate models. 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pecifically identify forecast regimes that produce significant (from a climat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e/model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normal perspective) departures from the local climatological normal that communities have adapted to.     </a:t>
            </a:r>
          </a:p>
          <a:p>
            <a:pPr indent="-215900" lvl="0" marL="342900" marR="0" rtl="0" algn="l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Radical idea: Flesh out ‘number of days with precip in the top 10%’ or ‘extended periods of snow level deviations from normal’ and really think outside the box rather than making simple adjustments to the current 3 month precip/temp deviations from average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