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6" d="100"/>
          <a:sy n="116" d="100"/>
        </p:scale>
        <p:origin x="-120" y="-496"/>
      </p:cViewPr>
      <p:guideLst>
        <p:guide orient="horz" pos="3536"/>
        <p:guide pos="14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9A44-9D7E-4D4A-A71C-0C1C68B122D7}" type="datetimeFigureOut">
              <a:rPr lang="en-US" smtClean="0"/>
              <a:t>10/19/15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C2240-EEDF-439C-A999-398E022A5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855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9A44-9D7E-4D4A-A71C-0C1C68B122D7}" type="datetimeFigureOut">
              <a:rPr lang="en-US" smtClean="0"/>
              <a:t>10/19/15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C2240-EEDF-439C-A999-398E022A5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233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9A44-9D7E-4D4A-A71C-0C1C68B122D7}" type="datetimeFigureOut">
              <a:rPr lang="en-US" smtClean="0"/>
              <a:t>10/19/15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C2240-EEDF-439C-A999-398E022A5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163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9A44-9D7E-4D4A-A71C-0C1C68B122D7}" type="datetimeFigureOut">
              <a:rPr lang="en-US" smtClean="0"/>
              <a:t>10/19/15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C2240-EEDF-439C-A999-398E022A5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00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9A44-9D7E-4D4A-A71C-0C1C68B122D7}" type="datetimeFigureOut">
              <a:rPr lang="en-US" smtClean="0"/>
              <a:t>10/19/15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C2240-EEDF-439C-A999-398E022A5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752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9A44-9D7E-4D4A-A71C-0C1C68B122D7}" type="datetimeFigureOut">
              <a:rPr lang="en-US" smtClean="0"/>
              <a:t>10/19/15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C2240-EEDF-439C-A999-398E022A5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14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9A44-9D7E-4D4A-A71C-0C1C68B122D7}" type="datetimeFigureOut">
              <a:rPr lang="en-US" smtClean="0"/>
              <a:t>10/19/15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C2240-EEDF-439C-A999-398E022A5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988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9A44-9D7E-4D4A-A71C-0C1C68B122D7}" type="datetimeFigureOut">
              <a:rPr lang="en-US" smtClean="0"/>
              <a:t>10/19/15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C2240-EEDF-439C-A999-398E022A5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470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9A44-9D7E-4D4A-A71C-0C1C68B122D7}" type="datetimeFigureOut">
              <a:rPr lang="en-US" smtClean="0"/>
              <a:t>10/19/15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C2240-EEDF-439C-A999-398E022A5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226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9A44-9D7E-4D4A-A71C-0C1C68B122D7}" type="datetimeFigureOut">
              <a:rPr lang="en-US" smtClean="0"/>
              <a:t>10/19/15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C2240-EEDF-439C-A999-398E022A5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24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9A44-9D7E-4D4A-A71C-0C1C68B122D7}" type="datetimeFigureOut">
              <a:rPr lang="en-US" smtClean="0"/>
              <a:t>10/19/15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C2240-EEDF-439C-A999-398E022A5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879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29A44-9D7E-4D4A-A71C-0C1C68B122D7}" type="datetimeFigureOut">
              <a:rPr lang="en-US" smtClean="0"/>
              <a:t>10/19/15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C2240-EEDF-439C-A999-398E022A5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957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NOAA/WSWC Meeting on advancing a Seasonal Precipitation Forecast Improvement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Name: Andy Hoell</a:t>
            </a:r>
          </a:p>
          <a:p>
            <a:r>
              <a:rPr lang="en-US" dirty="0" smtClean="0"/>
              <a:t>Organization: NOAA/ESRL/PSD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0849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2280"/>
            <a:ext cx="8229600" cy="1143000"/>
          </a:xfrm>
        </p:spPr>
        <p:txBody>
          <a:bodyPr>
            <a:noAutofit/>
          </a:bodyPr>
          <a:lstStyle/>
          <a:p>
            <a:pPr fontAlgn="base"/>
            <a:r>
              <a:rPr lang="en-US" sz="2800" dirty="0" smtClean="0"/>
              <a:t>1. </a:t>
            </a:r>
            <a:r>
              <a:rPr lang="en-US" sz="2800" dirty="0"/>
              <a:t>What are the knowledge gaps to advance seasonal forecast skill for western watersheds?</a:t>
            </a:r>
          </a:p>
        </p:txBody>
      </p:sp>
      <p:pic>
        <p:nvPicPr>
          <p:cNvPr id="10" name="Content Placeholder 9"/>
          <p:cNvPicPr preferRelativeResize="0"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66" r="-169"/>
          <a:stretch/>
        </p:blipFill>
        <p:spPr>
          <a:xfrm>
            <a:off x="1066800" y="2438400"/>
            <a:ext cx="6705600" cy="385072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676400" y="6248400"/>
            <a:ext cx="601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Calibri"/>
                <a:cs typeface="Calibri"/>
              </a:rPr>
              <a:t>Source: National </a:t>
            </a:r>
            <a:r>
              <a:rPr lang="en-US" sz="1400" dirty="0">
                <a:latin typeface="Calibri"/>
                <a:cs typeface="Calibri"/>
              </a:rPr>
              <a:t>Research </a:t>
            </a:r>
            <a:r>
              <a:rPr lang="en-US" sz="1400" dirty="0" smtClean="0">
                <a:latin typeface="Calibri"/>
                <a:cs typeface="Calibri"/>
              </a:rPr>
              <a:t>Council</a:t>
            </a:r>
            <a:endParaRPr lang="en-US" sz="1400" dirty="0">
              <a:latin typeface="Calibri"/>
              <a:cs typeface="Calibri"/>
            </a:endParaRPr>
          </a:p>
        </p:txBody>
      </p:sp>
      <p:pic>
        <p:nvPicPr>
          <p:cNvPr id="14" name="Content Placeholder 13"/>
          <p:cNvPicPr>
            <a:picLocks noGrp="1" noChangeAspect="1"/>
          </p:cNvPicPr>
          <p:nvPr>
            <p:ph sz="half" idx="2"/>
          </p:nvPr>
        </p:nvPicPr>
        <p:blipFill rotWithShape="1">
          <a:blip r:embed="rId3"/>
          <a:srcRect l="66" r="-85"/>
          <a:stretch/>
        </p:blipFill>
        <p:spPr>
          <a:xfrm>
            <a:off x="2040528" y="2438400"/>
            <a:ext cx="5062944" cy="3810000"/>
          </a:xfrm>
        </p:spPr>
      </p:pic>
      <p:sp>
        <p:nvSpPr>
          <p:cNvPr id="15" name="TextBox 14"/>
          <p:cNvSpPr txBox="1"/>
          <p:nvPr/>
        </p:nvSpPr>
        <p:spPr>
          <a:xfrm>
            <a:off x="457200" y="16002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alibri"/>
                <a:cs typeface="Calibri"/>
              </a:rPr>
              <a:t>Weather forecast skill has progressively increased</a:t>
            </a:r>
            <a:endParaRPr lang="en-US" sz="2400" b="1" dirty="0">
              <a:latin typeface="Calibri"/>
              <a:cs typeface="Calibri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76400" y="6248400"/>
            <a:ext cx="6019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Calibri"/>
                <a:cs typeface="Calibri"/>
              </a:rPr>
              <a:t>Source: CPC</a:t>
            </a:r>
            <a:endParaRPr lang="en-US" sz="1400" dirty="0">
              <a:latin typeface="Calibri"/>
              <a:cs typeface="Calibri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" y="16002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latin typeface="Calibri"/>
                <a:cs typeface="Calibri"/>
              </a:rPr>
              <a:t>Seasonal forecast skill has not increased</a:t>
            </a:r>
            <a:endParaRPr lang="en-US" sz="2400" b="1" dirty="0">
              <a:latin typeface="Calibri"/>
              <a:cs typeface="Calibri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60600" y="5029200"/>
            <a:ext cx="990600" cy="584776"/>
          </a:xfrm>
          <a:prstGeom prst="rect">
            <a:avLst/>
          </a:prstGeom>
          <a:solidFill>
            <a:srgbClr val="008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err="1" smtClean="0">
                <a:solidFill>
                  <a:schemeClr val="bg1"/>
                </a:solidFill>
              </a:rPr>
              <a:t>EmpiricalCCA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56643" y="5027386"/>
            <a:ext cx="1433286" cy="584776"/>
          </a:xfrm>
          <a:prstGeom prst="rect">
            <a:avLst/>
          </a:prstGeom>
          <a:solidFill>
            <a:srgbClr val="0000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Atmospheric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Models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697186" y="5028624"/>
            <a:ext cx="1244600" cy="584776"/>
          </a:xfrm>
          <a:prstGeom prst="rect">
            <a:avLst/>
          </a:prstGeom>
          <a:solidFill>
            <a:srgbClr val="FF66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Coupled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Models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950857" y="5028624"/>
            <a:ext cx="1152072" cy="58477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Many Coupled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2812143" y="3701143"/>
            <a:ext cx="598714" cy="417285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932713" y="3735615"/>
            <a:ext cx="435430" cy="417285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447970" y="3697515"/>
            <a:ext cx="435430" cy="417285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260600" y="2342242"/>
            <a:ext cx="4842329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Calibri"/>
                <a:cs typeface="Calibri"/>
              </a:rPr>
              <a:t>Half Month Lead Seasonal Precipitation </a:t>
            </a:r>
            <a:r>
              <a:rPr lang="en-US" sz="1400" b="1" dirty="0" err="1" smtClean="0">
                <a:latin typeface="Calibri"/>
                <a:cs typeface="Calibri"/>
              </a:rPr>
              <a:t>Heidke</a:t>
            </a:r>
            <a:r>
              <a:rPr lang="en-US" sz="1400" b="1" dirty="0" smtClean="0">
                <a:latin typeface="Calibri"/>
                <a:cs typeface="Calibri"/>
              </a:rPr>
              <a:t> Skill Score</a:t>
            </a:r>
            <a:endParaRPr lang="en-US" sz="1400" b="1" dirty="0">
              <a:latin typeface="Calibri"/>
              <a:cs typeface="Calibri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35001" y="1224643"/>
            <a:ext cx="7919357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alibri"/>
                <a:cs typeface="Calibri"/>
              </a:rPr>
              <a:t>Identify conditional skill to not just provide a forecast, but a forecast of the skill: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Calibri"/>
                <a:cs typeface="Calibri"/>
              </a:rPr>
              <a:t>  a. </a:t>
            </a:r>
            <a:r>
              <a:rPr lang="en-US" b="1" dirty="0" smtClean="0">
                <a:solidFill>
                  <a:srgbClr val="FF0000"/>
                </a:solidFill>
                <a:latin typeface="Calibri"/>
                <a:cs typeface="Calibri"/>
              </a:rPr>
              <a:t>Better utilize </a:t>
            </a:r>
            <a:r>
              <a:rPr lang="en-US" b="1" dirty="0" smtClean="0">
                <a:solidFill>
                  <a:srgbClr val="FF0000"/>
                </a:solidFill>
                <a:latin typeface="Calibri"/>
                <a:cs typeface="Calibri"/>
              </a:rPr>
              <a:t>the state of ENSO</a:t>
            </a:r>
          </a:p>
          <a:p>
            <a:r>
              <a:rPr lang="en-US"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alibri"/>
                <a:cs typeface="Calibri"/>
              </a:rPr>
              <a:t> b. Utilize the antecedent conditions</a:t>
            </a:r>
            <a:endParaRPr lang="en-US" b="1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6849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5" grpId="0"/>
      <p:bldP spid="15" grpId="1"/>
      <p:bldP spid="16" grpId="0"/>
      <p:bldP spid="16" grpId="1"/>
      <p:bldP spid="17" grpId="0"/>
      <p:bldP spid="17" grpId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6" grpId="0" animBg="1"/>
      <p:bldP spid="26" grpId="1" animBg="1"/>
      <p:bldP spid="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base"/>
            <a:r>
              <a:rPr lang="en-US" sz="2800" dirty="0"/>
              <a:t>2</a:t>
            </a:r>
            <a:r>
              <a:rPr lang="en-US" sz="2800" dirty="0" smtClean="0"/>
              <a:t>. </a:t>
            </a:r>
            <a:r>
              <a:rPr lang="en-US" sz="2800" dirty="0"/>
              <a:t>What are the priority research questions that need to be answered to advance seasonal forecast skill for western watersheds?</a:t>
            </a:r>
          </a:p>
        </p:txBody>
      </p:sp>
      <p:pic>
        <p:nvPicPr>
          <p:cNvPr id="12" name="Content Placeholder 11" descr="calif.extreme.fig3.eps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8" t="7200" r="16168" b="65533"/>
          <a:stretch/>
        </p:blipFill>
        <p:spPr>
          <a:xfrm>
            <a:off x="5050520" y="3770804"/>
            <a:ext cx="3701143" cy="2295071"/>
          </a:xfrm>
        </p:spPr>
      </p:pic>
      <p:sp>
        <p:nvSpPr>
          <p:cNvPr id="11" name="TextBox 10"/>
          <p:cNvSpPr txBox="1"/>
          <p:nvPr/>
        </p:nvSpPr>
        <p:spPr>
          <a:xfrm>
            <a:off x="453572" y="1759856"/>
            <a:ext cx="8264071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solidFill>
                  <a:srgbClr val="FF0000"/>
                </a:solidFill>
                <a:latin typeface="Calibri"/>
                <a:cs typeface="Calibri"/>
              </a:rPr>
              <a:t>ENSO is a key driver.  Is it the only one?</a:t>
            </a:r>
            <a:endParaRPr lang="en-US" sz="2200" b="1" dirty="0">
              <a:solidFill>
                <a:srgbClr val="FF0000"/>
              </a:solidFill>
              <a:latin typeface="Calibri"/>
              <a:cs typeface="Calibri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14125" y="2474747"/>
            <a:ext cx="3510643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alibri"/>
                <a:cs typeface="Calibri"/>
              </a:rPr>
              <a:t>For N. CA Strongest El Niño events drive a shift to wet conditions whereas moderate events do not</a:t>
            </a:r>
            <a:endParaRPr lang="en-US" b="1" dirty="0">
              <a:latin typeface="Calibri"/>
              <a:cs typeface="Calibri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06620" y="2518204"/>
            <a:ext cx="4413275" cy="406197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200" dirty="0" smtClean="0"/>
              <a:t>“Nearly all of the AGCM skill in U.S. precipitation and surface air temperature, arising from global SST influences, can be explained by a single degree of freedom in the tropical SST field—that associated with the linear atmospheric signal of El </a:t>
            </a:r>
            <a:r>
              <a:rPr lang="en-US" sz="2200" dirty="0" err="1" smtClean="0"/>
              <a:t>Niño</a:t>
            </a:r>
            <a:r>
              <a:rPr lang="en-US" sz="2200" dirty="0" smtClean="0"/>
              <a:t>–Southern Oscillation (ENSO). The results support previous findings regarding the preeminence of ENSO as a U.S. skill source.”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800" dirty="0" smtClean="0"/>
              <a:t>Diagnosing Sources of U.S. Seasonal Forecast Skill (2006), </a:t>
            </a:r>
            <a:r>
              <a:rPr lang="en-US" sz="1800" i="1" dirty="0" smtClean="0"/>
              <a:t>J. Climate</a:t>
            </a:r>
            <a:endParaRPr lang="en-US" sz="1800" i="1" dirty="0"/>
          </a:p>
        </p:txBody>
      </p:sp>
    </p:spTree>
    <p:extLst>
      <p:ext uri="{BB962C8B-B14F-4D97-AF65-F5344CB8AC3E}">
        <p14:creationId xmlns:p14="http://schemas.microsoft.com/office/powerpoint/2010/main" val="55811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base"/>
            <a:r>
              <a:rPr lang="en-US" sz="2800" dirty="0" smtClean="0"/>
              <a:t>3. </a:t>
            </a:r>
            <a:r>
              <a:rPr lang="en-US" sz="2800"/>
              <a:t>What are the strengths and weaknesses of the white paper as currently presented?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199" y="1489025"/>
            <a:ext cx="8224263" cy="2343025"/>
          </a:xfrm>
        </p:spPr>
        <p:txBody>
          <a:bodyPr anchor="ctr" anchorCtr="1">
            <a:noAutofit/>
          </a:bodyPr>
          <a:lstStyle/>
          <a:p>
            <a:r>
              <a:rPr lang="en-US" sz="2200" dirty="0" smtClean="0"/>
              <a:t>“Accurate </a:t>
            </a:r>
            <a:r>
              <a:rPr lang="en-US" sz="2200" dirty="0"/>
              <a:t>seasonal prediction of precipitation over the United States is an extremely difficult problem. Improving these predictions will require a substantial and sustained commitment of resources focusing on gaps in the end to end chain from increased understanding of sources of predictability through operational implementation of new and improved </a:t>
            </a:r>
            <a:r>
              <a:rPr lang="en-US" sz="2200" dirty="0" smtClean="0"/>
              <a:t>tools.”</a:t>
            </a:r>
            <a:endParaRPr lang="en-US" sz="22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46252" y="4480207"/>
            <a:ext cx="8092892" cy="2266385"/>
          </a:xfrm>
        </p:spPr>
        <p:txBody>
          <a:bodyPr>
            <a:normAutofit fontScale="92500"/>
          </a:bodyPr>
          <a:lstStyle/>
          <a:p>
            <a:r>
              <a:rPr lang="en-US" sz="2200" dirty="0" smtClean="0"/>
              <a:t>Are forecasters not sufficiently knowledgeable?  </a:t>
            </a:r>
            <a:r>
              <a:rPr lang="en-US" sz="2200" b="1" dirty="0" smtClean="0"/>
              <a:t>No, they are.</a:t>
            </a:r>
          </a:p>
          <a:p>
            <a:r>
              <a:rPr lang="en-US" sz="2200" dirty="0" smtClean="0"/>
              <a:t>Do we have accurate tools to make seasonal forecasts?  </a:t>
            </a:r>
            <a:r>
              <a:rPr lang="en-US" sz="2200" b="1" dirty="0" smtClean="0">
                <a:solidFill>
                  <a:srgbClr val="000000"/>
                </a:solidFill>
              </a:rPr>
              <a:t>No, we don’t.</a:t>
            </a:r>
            <a:endParaRPr lang="en-US" sz="2200" dirty="0" smtClean="0">
              <a:solidFill>
                <a:srgbClr val="000000"/>
              </a:solidFill>
            </a:endParaRPr>
          </a:p>
          <a:p>
            <a:pPr lvl="1"/>
            <a:r>
              <a:rPr lang="en-US" sz="2200" dirty="0" smtClean="0"/>
              <a:t>Different models exhibit different accuracy and precision, as do the practices that we use to optimally combine the various tools</a:t>
            </a:r>
          </a:p>
          <a:p>
            <a:r>
              <a:rPr lang="en-US" sz="2200" dirty="0" smtClean="0"/>
              <a:t>Do we have accurate data from which to begin models?  </a:t>
            </a:r>
            <a:r>
              <a:rPr lang="en-US" sz="2200" b="1" dirty="0" smtClean="0">
                <a:solidFill>
                  <a:srgbClr val="000000"/>
                </a:solidFill>
              </a:rPr>
              <a:t>No, we don’t.</a:t>
            </a:r>
          </a:p>
          <a:p>
            <a:pPr lvl="1"/>
            <a:r>
              <a:rPr lang="en-US" sz="2200" dirty="0" smtClean="0"/>
              <a:t>Example: Monitoring ENSO by infrastructure like TOGA/TAO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idx="1"/>
          </p:nvPr>
        </p:nvSpPr>
        <p:spPr>
          <a:xfrm>
            <a:off x="379699" y="3667819"/>
            <a:ext cx="8224263" cy="919692"/>
          </a:xfrm>
        </p:spPr>
        <p:txBody>
          <a:bodyPr anchor="ctr" anchorCtr="1">
            <a:noAutofit/>
          </a:bodyPr>
          <a:lstStyle/>
          <a:p>
            <a:r>
              <a:rPr lang="en-US" sz="2200" dirty="0" smtClean="0">
                <a:solidFill>
                  <a:srgbClr val="FF0000"/>
                </a:solidFill>
              </a:rPr>
              <a:t>Powerful statements that can be explored further</a:t>
            </a:r>
            <a:endParaRPr lang="en-US" sz="2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051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397</Words>
  <Application>Microsoft Macintosh PowerPoint</Application>
  <PresentationFormat>On-screen Show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NOAA/WSWC Meeting on advancing a Seasonal Precipitation Forecast Improvement Project</vt:lpstr>
      <vt:lpstr>1. What are the knowledge gaps to advance seasonal forecast skill for western watersheds?</vt:lpstr>
      <vt:lpstr>2. What are the priority research questions that need to be answered to advance seasonal forecast skill for western watersheds?</vt:lpstr>
      <vt:lpstr>3. What are the strengths and weaknesses of the white paper as currently presented?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NOAA/WSWC Meeting on advancing a Seasonal Precipitation Forecast Improvement Project</dc:title>
  <dc:creator>Kevin Werner</dc:creator>
  <cp:lastModifiedBy>Andrew Hoell</cp:lastModifiedBy>
  <cp:revision>44</cp:revision>
  <dcterms:created xsi:type="dcterms:W3CDTF">2015-10-01T22:44:46Z</dcterms:created>
  <dcterms:modified xsi:type="dcterms:W3CDTF">2015-10-19T22:10:43Z</dcterms:modified>
</cp:coreProperties>
</file>