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87" r:id="rId2"/>
    <p:sldMasterId id="2147484070" r:id="rId3"/>
    <p:sldMasterId id="2147484074" r:id="rId4"/>
    <p:sldMasterId id="2147484129" r:id="rId5"/>
    <p:sldMasterId id="2147484150" r:id="rId6"/>
    <p:sldMasterId id="2147484178" r:id="rId7"/>
    <p:sldMasterId id="2147484192" r:id="rId8"/>
    <p:sldMasterId id="2147484205" r:id="rId9"/>
    <p:sldMasterId id="2147484207" r:id="rId10"/>
  </p:sldMasterIdLst>
  <p:notesMasterIdLst>
    <p:notesMasterId r:id="rId29"/>
  </p:notesMasterIdLst>
  <p:handoutMasterIdLst>
    <p:handoutMasterId r:id="rId30"/>
  </p:handoutMasterIdLst>
  <p:sldIdLst>
    <p:sldId id="643" r:id="rId11"/>
    <p:sldId id="644" r:id="rId12"/>
    <p:sldId id="652" r:id="rId13"/>
    <p:sldId id="614" r:id="rId14"/>
    <p:sldId id="523" r:id="rId15"/>
    <p:sldId id="651" r:id="rId16"/>
    <p:sldId id="639" r:id="rId17"/>
    <p:sldId id="638" r:id="rId18"/>
    <p:sldId id="640" r:id="rId19"/>
    <p:sldId id="641" r:id="rId20"/>
    <p:sldId id="634" r:id="rId21"/>
    <p:sldId id="635" r:id="rId22"/>
    <p:sldId id="649" r:id="rId23"/>
    <p:sldId id="636" r:id="rId24"/>
    <p:sldId id="642" r:id="rId25"/>
    <p:sldId id="637" r:id="rId26"/>
    <p:sldId id="647" r:id="rId27"/>
    <p:sldId id="506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CC33"/>
    <a:srgbClr val="FFFF99"/>
    <a:srgbClr val="CCFFCC"/>
    <a:srgbClr val="008000"/>
    <a:srgbClr val="D0A070"/>
    <a:srgbClr val="003399"/>
    <a:srgbClr val="FFCCCC"/>
    <a:srgbClr val="3366C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3324" autoAdjust="0"/>
  </p:normalViewPr>
  <p:slideViewPr>
    <p:cSldViewPr snapToGrid="0" snapToObjects="1">
      <p:cViewPr varScale="1">
        <p:scale>
          <a:sx n="47" d="100"/>
          <a:sy n="47" d="100"/>
        </p:scale>
        <p:origin x="-126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43DB2-40FF-40E7-B154-D60423351B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38CD64-0BB1-4AEB-AA3D-9B3B35CF9AFA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500" b="1" baseline="0" dirty="0"/>
            <a:t>Spatial Resolution Time Horizon</a:t>
          </a:r>
        </a:p>
      </dgm:t>
    </dgm:pt>
    <dgm:pt modelId="{655A28B1-37B7-41A8-98B9-A29499CBE75E}" type="parTrans" cxnId="{AFF15C83-F375-4D7D-9180-C5B8A1F77F23}">
      <dgm:prSet/>
      <dgm:spPr/>
      <dgm:t>
        <a:bodyPr/>
        <a:lstStyle/>
        <a:p>
          <a:pPr algn="ctr"/>
          <a:endParaRPr lang="en-US"/>
        </a:p>
      </dgm:t>
    </dgm:pt>
    <dgm:pt modelId="{B58C2B2D-FCF6-4037-BEAC-68B1D861C128}" type="sibTrans" cxnId="{AFF15C83-F375-4D7D-9180-C5B8A1F77F23}">
      <dgm:prSet/>
      <dgm:spPr/>
      <dgm:t>
        <a:bodyPr/>
        <a:lstStyle/>
        <a:p>
          <a:pPr algn="ctr"/>
          <a:endParaRPr lang="en-US"/>
        </a:p>
      </dgm:t>
    </dgm:pt>
    <dgm:pt modelId="{2D1FEF5D-BB6A-453F-95CF-A8044DD45958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500" b="1" baseline="0" dirty="0"/>
            <a:t>Operational Activity</a:t>
          </a:r>
        </a:p>
      </dgm:t>
    </dgm:pt>
    <dgm:pt modelId="{75772E1E-CA34-47A8-8838-8CCD4CF54FF6}" type="parTrans" cxnId="{F3C23493-8DDA-4456-BACD-EB5AC61E03F1}">
      <dgm:prSet/>
      <dgm:spPr/>
      <dgm:t>
        <a:bodyPr/>
        <a:lstStyle/>
        <a:p>
          <a:pPr algn="ctr"/>
          <a:endParaRPr lang="en-US"/>
        </a:p>
      </dgm:t>
    </dgm:pt>
    <dgm:pt modelId="{7E4DD93C-5B27-41D8-A24F-6DD87B0A5A48}" type="sibTrans" cxnId="{F3C23493-8DDA-4456-BACD-EB5AC61E03F1}">
      <dgm:prSet/>
      <dgm:spPr/>
      <dgm:t>
        <a:bodyPr/>
        <a:lstStyle/>
        <a:p>
          <a:pPr algn="ctr"/>
          <a:endParaRPr lang="en-US"/>
        </a:p>
      </dgm:t>
    </dgm:pt>
    <dgm:pt modelId="{CE714E2E-3282-4A24-B61C-0EE68F0E6F9E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500" b="1" baseline="0" dirty="0" smtClean="0"/>
            <a:t>Decisions</a:t>
          </a:r>
          <a:endParaRPr lang="en-US" sz="1500" b="1" baseline="0" dirty="0"/>
        </a:p>
      </dgm:t>
    </dgm:pt>
    <dgm:pt modelId="{A9E5EDFA-608D-4791-80F0-4E2D8BAEC64F}" type="parTrans" cxnId="{491DA6A7-98A4-4AF3-BC67-3EFFBFDB893E}">
      <dgm:prSet/>
      <dgm:spPr/>
      <dgm:t>
        <a:bodyPr/>
        <a:lstStyle/>
        <a:p>
          <a:pPr algn="ctr"/>
          <a:endParaRPr lang="en-US"/>
        </a:p>
      </dgm:t>
    </dgm:pt>
    <dgm:pt modelId="{6E73328A-8CCD-4C57-805F-241BD199A1D9}" type="sibTrans" cxnId="{491DA6A7-98A4-4AF3-BC67-3EFFBFDB893E}">
      <dgm:prSet/>
      <dgm:spPr/>
      <dgm:t>
        <a:bodyPr/>
        <a:lstStyle/>
        <a:p>
          <a:pPr algn="ctr"/>
          <a:endParaRPr lang="en-US"/>
        </a:p>
      </dgm:t>
    </dgm:pt>
    <dgm:pt modelId="{7FACB49C-60A5-4509-933C-CC08A1C0CD88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 dirty="0"/>
            <a:t>Basin-wide </a:t>
          </a:r>
          <a:endParaRPr lang="en-US" sz="1300" dirty="0" smtClean="0"/>
        </a:p>
        <a:p>
          <a:pPr algn="ctr"/>
          <a:r>
            <a:rPr lang="en-US" sz="1300" dirty="0" smtClean="0"/>
            <a:t>over </a:t>
          </a:r>
          <a:r>
            <a:rPr lang="en-US" sz="1300" dirty="0"/>
            <a:t>decades</a:t>
          </a:r>
        </a:p>
      </dgm:t>
    </dgm:pt>
    <dgm:pt modelId="{175B42A5-CA17-484A-BE3C-4FB145139DFB}" type="parTrans" cxnId="{DEEEBADF-8317-43B9-965A-F37BB30F6571}">
      <dgm:prSet/>
      <dgm:spPr/>
      <dgm:t>
        <a:bodyPr/>
        <a:lstStyle/>
        <a:p>
          <a:pPr algn="ctr"/>
          <a:endParaRPr lang="en-US"/>
        </a:p>
      </dgm:t>
    </dgm:pt>
    <dgm:pt modelId="{8B6F4010-C231-4FEE-B44E-FC0B340FBF3F}" type="sibTrans" cxnId="{DEEEBADF-8317-43B9-965A-F37BB30F6571}">
      <dgm:prSet/>
      <dgm:spPr/>
      <dgm:t>
        <a:bodyPr/>
        <a:lstStyle/>
        <a:p>
          <a:pPr algn="ctr"/>
          <a:endParaRPr lang="en-US"/>
        </a:p>
      </dgm:t>
    </dgm:pt>
    <dgm:pt modelId="{C9E5848A-A011-4452-B53F-6C17159549A1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300" dirty="0" smtClean="0">
              <a:solidFill>
                <a:sysClr val="windowText" lastClr="000000"/>
              </a:solidFill>
            </a:rPr>
            <a:t>Long-term </a:t>
          </a:r>
          <a:r>
            <a:rPr lang="en-US" sz="1300" dirty="0">
              <a:solidFill>
                <a:sysClr val="windowText" lastClr="000000"/>
              </a:solidFill>
            </a:rPr>
            <a:t>Planning</a:t>
          </a:r>
        </a:p>
      </dgm:t>
    </dgm:pt>
    <dgm:pt modelId="{17A5B478-9FF1-4B69-807B-4212C2765645}" type="parTrans" cxnId="{CFE1976F-A2AA-46E9-9ACE-36165F4B53E6}">
      <dgm:prSet/>
      <dgm:spPr/>
      <dgm:t>
        <a:bodyPr/>
        <a:lstStyle/>
        <a:p>
          <a:pPr algn="ctr"/>
          <a:endParaRPr lang="en-US"/>
        </a:p>
      </dgm:t>
    </dgm:pt>
    <dgm:pt modelId="{BF349370-2742-4A72-A7D2-6231E125F8F8}" type="sibTrans" cxnId="{CFE1976F-A2AA-46E9-9ACE-36165F4B53E6}">
      <dgm:prSet/>
      <dgm:spPr/>
      <dgm:t>
        <a:bodyPr/>
        <a:lstStyle/>
        <a:p>
          <a:pPr algn="ctr"/>
          <a:endParaRPr lang="en-US"/>
        </a:p>
      </dgm:t>
    </dgm:pt>
    <dgm:pt modelId="{14286D60-448D-46E7-A34E-EA4F3DB1537D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 dirty="0"/>
            <a:t>Operating Criteria and Guidelines</a:t>
          </a:r>
        </a:p>
      </dgm:t>
    </dgm:pt>
    <dgm:pt modelId="{F0DDE18A-B2AC-47E0-B859-BBBBD4A87974}" type="parTrans" cxnId="{CB4F4240-0721-44A9-8710-F61A0563244F}">
      <dgm:prSet/>
      <dgm:spPr/>
      <dgm:t>
        <a:bodyPr/>
        <a:lstStyle/>
        <a:p>
          <a:pPr algn="ctr"/>
          <a:endParaRPr lang="en-US"/>
        </a:p>
      </dgm:t>
    </dgm:pt>
    <dgm:pt modelId="{77203FDC-1B87-4759-B12E-E2AD9CE03684}" type="sibTrans" cxnId="{CB4F4240-0721-44A9-8710-F61A0563244F}">
      <dgm:prSet/>
      <dgm:spPr/>
      <dgm:t>
        <a:bodyPr/>
        <a:lstStyle/>
        <a:p>
          <a:pPr algn="ctr"/>
          <a:endParaRPr lang="en-US"/>
        </a:p>
      </dgm:t>
    </dgm:pt>
    <dgm:pt modelId="{A51A9225-4081-40E3-ADC5-7E566853C070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 dirty="0"/>
            <a:t>Basin-wide </a:t>
          </a:r>
          <a:endParaRPr lang="en-US" sz="1300" dirty="0" smtClean="0"/>
        </a:p>
        <a:p>
          <a:pPr algn="ctr"/>
          <a:r>
            <a:rPr lang="en-US" sz="1300" dirty="0" smtClean="0"/>
            <a:t>over 1-5 </a:t>
          </a:r>
          <a:r>
            <a:rPr lang="en-US" sz="1300" dirty="0"/>
            <a:t>years</a:t>
          </a:r>
        </a:p>
      </dgm:t>
    </dgm:pt>
    <dgm:pt modelId="{5C0812F9-4C81-4F92-A647-035D4B342F70}" type="parTrans" cxnId="{5397DDAC-1863-45B1-952E-35A9E2F6DAC9}">
      <dgm:prSet/>
      <dgm:spPr/>
      <dgm:t>
        <a:bodyPr/>
        <a:lstStyle/>
        <a:p>
          <a:pPr algn="ctr"/>
          <a:endParaRPr lang="en-US"/>
        </a:p>
      </dgm:t>
    </dgm:pt>
    <dgm:pt modelId="{5B7A4626-7B81-4048-BE4A-0A6C9887CA35}" type="sibTrans" cxnId="{5397DDAC-1863-45B1-952E-35A9E2F6DAC9}">
      <dgm:prSet/>
      <dgm:spPr/>
      <dgm:t>
        <a:bodyPr/>
        <a:lstStyle/>
        <a:p>
          <a:pPr algn="ctr"/>
          <a:endParaRPr lang="en-US"/>
        </a:p>
      </dgm:t>
    </dgm:pt>
    <dgm:pt modelId="{AE13780C-F8B2-42EF-8B23-BBC72FF9DD2A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300" dirty="0" smtClean="0">
              <a:solidFill>
                <a:sysClr val="windowText" lastClr="000000"/>
              </a:solidFill>
            </a:rPr>
            <a:t>Mid-term Operations and Planning</a:t>
          </a:r>
          <a:endParaRPr lang="en-US" sz="1300" dirty="0">
            <a:solidFill>
              <a:sysClr val="windowText" lastClr="000000"/>
            </a:solidFill>
          </a:endParaRPr>
        </a:p>
      </dgm:t>
    </dgm:pt>
    <dgm:pt modelId="{ACEECBB8-F4A4-463F-96D0-8ADF3DF64A51}" type="parTrans" cxnId="{5129483C-7014-4A42-BBE9-9C9805FE0AC7}">
      <dgm:prSet/>
      <dgm:spPr/>
      <dgm:t>
        <a:bodyPr/>
        <a:lstStyle/>
        <a:p>
          <a:pPr algn="ctr"/>
          <a:endParaRPr lang="en-US"/>
        </a:p>
      </dgm:t>
    </dgm:pt>
    <dgm:pt modelId="{F6F5D689-DF51-4E61-B1A1-18BDB046CE0A}" type="sibTrans" cxnId="{5129483C-7014-4A42-BBE9-9C9805FE0AC7}">
      <dgm:prSet/>
      <dgm:spPr/>
      <dgm:t>
        <a:bodyPr/>
        <a:lstStyle/>
        <a:p>
          <a:pPr algn="ctr"/>
          <a:endParaRPr lang="en-US"/>
        </a:p>
      </dgm:t>
    </dgm:pt>
    <dgm:pt modelId="{27DBF3C8-8472-4B51-94C9-0F0C0E3A9A84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 dirty="0"/>
            <a:t>Annual Operating </a:t>
          </a:r>
          <a:r>
            <a:rPr lang="en-US" sz="1300" dirty="0" smtClean="0"/>
            <a:t>Plan and Mid-term Planning</a:t>
          </a:r>
          <a:endParaRPr lang="en-US" sz="1300" dirty="0"/>
        </a:p>
      </dgm:t>
    </dgm:pt>
    <dgm:pt modelId="{6CBADF3F-8405-4E0D-A289-0A3AAD2210DD}" type="parTrans" cxnId="{C7E6AFF0-B90A-4AD5-B78F-7F42E1B9DC63}">
      <dgm:prSet/>
      <dgm:spPr/>
      <dgm:t>
        <a:bodyPr/>
        <a:lstStyle/>
        <a:p>
          <a:pPr algn="ctr"/>
          <a:endParaRPr lang="en-US"/>
        </a:p>
      </dgm:t>
    </dgm:pt>
    <dgm:pt modelId="{1EC60732-F1CF-4F8E-818E-15AAEABB4A32}" type="sibTrans" cxnId="{C7E6AFF0-B90A-4AD5-B78F-7F42E1B9DC63}">
      <dgm:prSet/>
      <dgm:spPr/>
      <dgm:t>
        <a:bodyPr/>
        <a:lstStyle/>
        <a:p>
          <a:pPr algn="ctr"/>
          <a:endParaRPr lang="en-US"/>
        </a:p>
      </dgm:t>
    </dgm:pt>
    <dgm:pt modelId="{B05B838E-4882-4EA4-8DB8-CA2BA13065F7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 dirty="0"/>
            <a:t>Sub-basin </a:t>
          </a:r>
          <a:endParaRPr lang="en-US" sz="1300" dirty="0" smtClean="0"/>
        </a:p>
        <a:p>
          <a:pPr algn="ctr"/>
          <a:r>
            <a:rPr lang="en-US" sz="1300" dirty="0" smtClean="0"/>
            <a:t>over </a:t>
          </a:r>
          <a:r>
            <a:rPr lang="en-US" sz="1300" dirty="0"/>
            <a:t>4-6 weeks</a:t>
          </a:r>
        </a:p>
      </dgm:t>
    </dgm:pt>
    <dgm:pt modelId="{3B7BD454-E056-4ADD-BD01-E7976D142467}" type="parTrans" cxnId="{BC76091D-BA12-41A5-B111-B4B21347F400}">
      <dgm:prSet/>
      <dgm:spPr/>
      <dgm:t>
        <a:bodyPr/>
        <a:lstStyle/>
        <a:p>
          <a:pPr algn="ctr"/>
          <a:endParaRPr lang="en-US"/>
        </a:p>
      </dgm:t>
    </dgm:pt>
    <dgm:pt modelId="{75782A50-5ADD-459E-8A5B-F250D0B47838}" type="sibTrans" cxnId="{BC76091D-BA12-41A5-B111-B4B21347F400}">
      <dgm:prSet/>
      <dgm:spPr/>
      <dgm:t>
        <a:bodyPr/>
        <a:lstStyle/>
        <a:p>
          <a:pPr algn="ctr"/>
          <a:endParaRPr lang="en-US"/>
        </a:p>
      </dgm:t>
    </dgm:pt>
    <dgm:pt modelId="{82E393A0-3406-4CE0-812B-9DBBEC43FE8F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300" dirty="0">
              <a:solidFill>
                <a:sysClr val="windowText" lastClr="000000"/>
              </a:solidFill>
            </a:rPr>
            <a:t>Short-term Scheduling</a:t>
          </a:r>
        </a:p>
      </dgm:t>
    </dgm:pt>
    <dgm:pt modelId="{2E2F3002-0FBC-4DD4-AC54-19F7968A1056}" type="parTrans" cxnId="{2B8F6F2B-51B2-478D-A4E2-6AA9A212C00E}">
      <dgm:prSet/>
      <dgm:spPr/>
      <dgm:t>
        <a:bodyPr/>
        <a:lstStyle/>
        <a:p>
          <a:pPr algn="ctr"/>
          <a:endParaRPr lang="en-US"/>
        </a:p>
      </dgm:t>
    </dgm:pt>
    <dgm:pt modelId="{1A941716-6B98-4759-B55F-43D18345F715}" type="sibTrans" cxnId="{2B8F6F2B-51B2-478D-A4E2-6AA9A212C00E}">
      <dgm:prSet/>
      <dgm:spPr/>
      <dgm:t>
        <a:bodyPr/>
        <a:lstStyle/>
        <a:p>
          <a:pPr algn="ctr"/>
          <a:endParaRPr lang="en-US"/>
        </a:p>
      </dgm:t>
    </dgm:pt>
    <dgm:pt modelId="{C33DEE14-847D-4EE0-BEAE-D3B29AE0B7A8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 dirty="0"/>
            <a:t>Water and Power Schedules</a:t>
          </a:r>
        </a:p>
      </dgm:t>
    </dgm:pt>
    <dgm:pt modelId="{28795E9E-4B9E-4B73-9B64-9942EDA83000}" type="parTrans" cxnId="{D80D9680-A930-4391-9ED1-028523C05020}">
      <dgm:prSet/>
      <dgm:spPr/>
      <dgm:t>
        <a:bodyPr/>
        <a:lstStyle/>
        <a:p>
          <a:pPr algn="ctr"/>
          <a:endParaRPr lang="en-US"/>
        </a:p>
      </dgm:t>
    </dgm:pt>
    <dgm:pt modelId="{2B612436-B2F9-456C-B395-B8B944346266}" type="sibTrans" cxnId="{D80D9680-A930-4391-9ED1-028523C05020}">
      <dgm:prSet/>
      <dgm:spPr/>
      <dgm:t>
        <a:bodyPr/>
        <a:lstStyle/>
        <a:p>
          <a:pPr algn="ctr"/>
          <a:endParaRPr lang="en-US"/>
        </a:p>
      </dgm:t>
    </dgm:pt>
    <dgm:pt modelId="{797FCDBF-5F5C-4835-83FE-7EDFA3EA0924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 dirty="0"/>
            <a:t>Single project </a:t>
          </a:r>
          <a:endParaRPr lang="en-US" sz="1300" dirty="0" smtClean="0"/>
        </a:p>
        <a:p>
          <a:pPr algn="ctr"/>
          <a:r>
            <a:rPr lang="en-US" sz="1300" dirty="0" smtClean="0"/>
            <a:t>over </a:t>
          </a:r>
          <a:r>
            <a:rPr lang="en-US" sz="1300" dirty="0"/>
            <a:t>1-7 days</a:t>
          </a:r>
        </a:p>
      </dgm:t>
    </dgm:pt>
    <dgm:pt modelId="{274FD6AE-C745-4487-9359-644EAC5BAC8B}" type="parTrans" cxnId="{720E49FD-A17B-4AFD-846A-B5AD8006DBB3}">
      <dgm:prSet/>
      <dgm:spPr/>
      <dgm:t>
        <a:bodyPr/>
        <a:lstStyle/>
        <a:p>
          <a:pPr algn="ctr"/>
          <a:endParaRPr lang="en-US"/>
        </a:p>
      </dgm:t>
    </dgm:pt>
    <dgm:pt modelId="{53CFBC13-660C-4593-9F35-A6CE49F88052}" type="sibTrans" cxnId="{720E49FD-A17B-4AFD-846A-B5AD8006DBB3}">
      <dgm:prSet/>
      <dgm:spPr/>
      <dgm:t>
        <a:bodyPr/>
        <a:lstStyle/>
        <a:p>
          <a:pPr algn="ctr"/>
          <a:endParaRPr lang="en-US"/>
        </a:p>
      </dgm:t>
    </dgm:pt>
    <dgm:pt modelId="{1D495563-C24F-4ABD-98B3-7F3482BAA59A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300" dirty="0">
              <a:solidFill>
                <a:sysClr val="windowText" lastClr="000000"/>
              </a:solidFill>
            </a:rPr>
            <a:t>Real-time Control</a:t>
          </a:r>
        </a:p>
      </dgm:t>
    </dgm:pt>
    <dgm:pt modelId="{BA576A05-E95C-4ABB-8D10-CC44BF9841BB}" type="parTrans" cxnId="{F2EF5BD8-8C04-4D9C-8360-9A51347F2D2B}">
      <dgm:prSet/>
      <dgm:spPr/>
      <dgm:t>
        <a:bodyPr/>
        <a:lstStyle/>
        <a:p>
          <a:pPr algn="ctr"/>
          <a:endParaRPr lang="en-US"/>
        </a:p>
      </dgm:t>
    </dgm:pt>
    <dgm:pt modelId="{A3594F96-CDA7-47CB-B30A-E6FE2BB3F57F}" type="sibTrans" cxnId="{F2EF5BD8-8C04-4D9C-8360-9A51347F2D2B}">
      <dgm:prSet/>
      <dgm:spPr/>
      <dgm:t>
        <a:bodyPr/>
        <a:lstStyle/>
        <a:p>
          <a:pPr algn="ctr"/>
          <a:endParaRPr lang="en-US"/>
        </a:p>
      </dgm:t>
    </dgm:pt>
    <dgm:pt modelId="{DABFA225-115A-4485-9D9B-F45913527950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 dirty="0"/>
            <a:t>Unit Commitment Economic Dispatch Automatic Generation and Control</a:t>
          </a:r>
        </a:p>
      </dgm:t>
    </dgm:pt>
    <dgm:pt modelId="{CEEBBE64-EA3F-4264-9EC4-4A4D7445E300}" type="parTrans" cxnId="{1B798E7A-0D91-43DE-A617-AE373370D6A9}">
      <dgm:prSet/>
      <dgm:spPr/>
      <dgm:t>
        <a:bodyPr/>
        <a:lstStyle/>
        <a:p>
          <a:pPr algn="ctr"/>
          <a:endParaRPr lang="en-US"/>
        </a:p>
      </dgm:t>
    </dgm:pt>
    <dgm:pt modelId="{4C1C782C-4059-4C66-903C-B990361BF1E8}" type="sibTrans" cxnId="{1B798E7A-0D91-43DE-A617-AE373370D6A9}">
      <dgm:prSet/>
      <dgm:spPr/>
      <dgm:t>
        <a:bodyPr/>
        <a:lstStyle/>
        <a:p>
          <a:pPr algn="ctr"/>
          <a:endParaRPr lang="en-US"/>
        </a:p>
      </dgm:t>
    </dgm:pt>
    <dgm:pt modelId="{998A822D-28BA-4B0E-8E27-3F9D372960E5}" type="pres">
      <dgm:prSet presAssocID="{5B543DB2-40FF-40E7-B154-D60423351B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1D2E68-58DD-46B3-9363-A0A63953241C}" type="pres">
      <dgm:prSet presAssocID="{8338CD64-0BB1-4AEB-AA3D-9B3B35CF9AFA}" presName="node" presStyleLbl="node1" presStyleIdx="0" presStyleCnt="15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09674-A987-4222-8B01-C60ED03945F1}" type="pres">
      <dgm:prSet presAssocID="{B58C2B2D-FCF6-4037-BEAC-68B1D861C128}" presName="sibTrans" presStyleCnt="0"/>
      <dgm:spPr/>
    </dgm:pt>
    <dgm:pt modelId="{AB92E4C4-BBD2-4192-B856-056A89A2F335}" type="pres">
      <dgm:prSet presAssocID="{2D1FEF5D-BB6A-453F-95CF-A8044DD45958}" presName="node" presStyleLbl="node1" presStyleIdx="1" presStyleCnt="15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35406-4DDD-4BC9-905D-207943D3CC2F}" type="pres">
      <dgm:prSet presAssocID="{7E4DD93C-5B27-41D8-A24F-6DD87B0A5A48}" presName="sibTrans" presStyleCnt="0"/>
      <dgm:spPr/>
    </dgm:pt>
    <dgm:pt modelId="{AA3A16B6-F21B-4932-9886-7298CDB8F230}" type="pres">
      <dgm:prSet presAssocID="{CE714E2E-3282-4A24-B61C-0EE68F0E6F9E}" presName="node" presStyleLbl="node1" presStyleIdx="2" presStyleCnt="15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7EAF5-8A37-48CA-9DAC-F6937DD30BAD}" type="pres">
      <dgm:prSet presAssocID="{6E73328A-8CCD-4C57-805F-241BD199A1D9}" presName="sibTrans" presStyleCnt="0"/>
      <dgm:spPr/>
    </dgm:pt>
    <dgm:pt modelId="{B3A156CD-E19F-45B0-B834-9B778D392276}" type="pres">
      <dgm:prSet presAssocID="{7FACB49C-60A5-4509-933C-CC08A1C0CD88}" presName="node" presStyleLbl="node1" presStyleIdx="3" presStyleCnt="15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69539-B04F-4A84-846C-C50BB0313418}" type="pres">
      <dgm:prSet presAssocID="{8B6F4010-C231-4FEE-B44E-FC0B340FBF3F}" presName="sibTrans" presStyleCnt="0"/>
      <dgm:spPr/>
    </dgm:pt>
    <dgm:pt modelId="{B97B1905-BCD7-43B7-AF1C-42F7FF10BF03}" type="pres">
      <dgm:prSet presAssocID="{C9E5848A-A011-4452-B53F-6C17159549A1}" presName="node" presStyleLbl="node1" presStyleIdx="4" presStyleCnt="15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7DDBA-618B-4E79-B52D-ADE60D8B24B1}" type="pres">
      <dgm:prSet presAssocID="{BF349370-2742-4A72-A7D2-6231E125F8F8}" presName="sibTrans" presStyleCnt="0"/>
      <dgm:spPr/>
    </dgm:pt>
    <dgm:pt modelId="{9BBF417E-B148-4289-A06E-FD5F43A1D12A}" type="pres">
      <dgm:prSet presAssocID="{14286D60-448D-46E7-A34E-EA4F3DB1537D}" presName="node" presStyleLbl="node1" presStyleIdx="5" presStyleCnt="15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40787-C1E4-4F76-8796-942A1ADFAB05}" type="pres">
      <dgm:prSet presAssocID="{77203FDC-1B87-4759-B12E-E2AD9CE03684}" presName="sibTrans" presStyleCnt="0"/>
      <dgm:spPr/>
    </dgm:pt>
    <dgm:pt modelId="{811203CE-0CD4-4BA0-9268-0AE6C001D292}" type="pres">
      <dgm:prSet presAssocID="{A51A9225-4081-40E3-ADC5-7E566853C070}" presName="node" presStyleLbl="node1" presStyleIdx="6" presStyleCnt="15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D2931-0B5C-43A6-B6E8-5462C49EFBA9}" type="pres">
      <dgm:prSet presAssocID="{5B7A4626-7B81-4048-BE4A-0A6C9887CA35}" presName="sibTrans" presStyleCnt="0"/>
      <dgm:spPr/>
    </dgm:pt>
    <dgm:pt modelId="{FE7042E8-8D86-4BCC-966C-08532168BCC5}" type="pres">
      <dgm:prSet presAssocID="{AE13780C-F8B2-42EF-8B23-BBC72FF9DD2A}" presName="node" presStyleLbl="node1" presStyleIdx="7" presStyleCnt="15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CB269-8C8D-4C47-9B7A-824D78B835D3}" type="pres">
      <dgm:prSet presAssocID="{F6F5D689-DF51-4E61-B1A1-18BDB046CE0A}" presName="sibTrans" presStyleCnt="0"/>
      <dgm:spPr/>
    </dgm:pt>
    <dgm:pt modelId="{9DA9DA40-E183-447D-8FF4-B594D33745A2}" type="pres">
      <dgm:prSet presAssocID="{27DBF3C8-8472-4B51-94C9-0F0C0E3A9A84}" presName="node" presStyleLbl="node1" presStyleIdx="8" presStyleCnt="15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ED38F-7E9C-406B-8B75-3FB40375AF7E}" type="pres">
      <dgm:prSet presAssocID="{1EC60732-F1CF-4F8E-818E-15AAEABB4A32}" presName="sibTrans" presStyleCnt="0"/>
      <dgm:spPr/>
    </dgm:pt>
    <dgm:pt modelId="{0A256A64-2E04-4E24-8AC9-E78C8D4BD3EC}" type="pres">
      <dgm:prSet presAssocID="{B05B838E-4882-4EA4-8DB8-CA2BA13065F7}" presName="node" presStyleLbl="node1" presStyleIdx="9" presStyleCnt="15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29905-420C-48A9-A2FF-A976025F8F85}" type="pres">
      <dgm:prSet presAssocID="{75782A50-5ADD-459E-8A5B-F250D0B47838}" presName="sibTrans" presStyleCnt="0"/>
      <dgm:spPr/>
    </dgm:pt>
    <dgm:pt modelId="{4A93D168-630E-44FF-8D43-2ECDE54BF4D8}" type="pres">
      <dgm:prSet presAssocID="{82E393A0-3406-4CE0-812B-9DBBEC43FE8F}" presName="node" presStyleLbl="node1" presStyleIdx="10" presStyleCnt="15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58181-881C-4A60-9CBC-9CBB13860449}" type="pres">
      <dgm:prSet presAssocID="{1A941716-6B98-4759-B55F-43D18345F715}" presName="sibTrans" presStyleCnt="0"/>
      <dgm:spPr/>
    </dgm:pt>
    <dgm:pt modelId="{F9F6BB75-9D34-4062-A069-5DB91DCB46BC}" type="pres">
      <dgm:prSet presAssocID="{C33DEE14-847D-4EE0-BEAE-D3B29AE0B7A8}" presName="node" presStyleLbl="node1" presStyleIdx="11" presStyleCnt="15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A1620-9FA3-4FAE-896E-560D8F52FEF4}" type="pres">
      <dgm:prSet presAssocID="{2B612436-B2F9-456C-B395-B8B944346266}" presName="sibTrans" presStyleCnt="0"/>
      <dgm:spPr/>
    </dgm:pt>
    <dgm:pt modelId="{289D6749-B088-45AC-ADBC-C4D610BE922A}" type="pres">
      <dgm:prSet presAssocID="{797FCDBF-5F5C-4835-83FE-7EDFA3EA0924}" presName="node" presStyleLbl="node1" presStyleIdx="12" presStyleCnt="15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ECEC9-B492-4AA4-B1AC-DE22E0B61C05}" type="pres">
      <dgm:prSet presAssocID="{53CFBC13-660C-4593-9F35-A6CE49F88052}" presName="sibTrans" presStyleCnt="0"/>
      <dgm:spPr/>
    </dgm:pt>
    <dgm:pt modelId="{AE8A20C0-F6F4-4B47-85F1-E0213F0D7739}" type="pres">
      <dgm:prSet presAssocID="{1D495563-C24F-4ABD-98B3-7F3482BAA59A}" presName="node" presStyleLbl="node1" presStyleIdx="13" presStyleCnt="15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08997-BB6E-444C-9FA7-0C22A2DCD230}" type="pres">
      <dgm:prSet presAssocID="{A3594F96-CDA7-47CB-B30A-E6FE2BB3F57F}" presName="sibTrans" presStyleCnt="0"/>
      <dgm:spPr/>
    </dgm:pt>
    <dgm:pt modelId="{D31303FB-C5A1-4AE8-9891-FA90D1851C59}" type="pres">
      <dgm:prSet presAssocID="{DABFA225-115A-4485-9D9B-F45913527950}" presName="node" presStyleLbl="node1" presStyleIdx="14" presStyleCnt="15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8F6F2B-51B2-478D-A4E2-6AA9A212C00E}" srcId="{5B543DB2-40FF-40E7-B154-D60423351B2D}" destId="{82E393A0-3406-4CE0-812B-9DBBEC43FE8F}" srcOrd="10" destOrd="0" parTransId="{2E2F3002-0FBC-4DD4-AC54-19F7968A1056}" sibTransId="{1A941716-6B98-4759-B55F-43D18345F715}"/>
    <dgm:cxn modelId="{CB4F4240-0721-44A9-8710-F61A0563244F}" srcId="{5B543DB2-40FF-40E7-B154-D60423351B2D}" destId="{14286D60-448D-46E7-A34E-EA4F3DB1537D}" srcOrd="5" destOrd="0" parTransId="{F0DDE18A-B2AC-47E0-B859-BBBBD4A87974}" sibTransId="{77203FDC-1B87-4759-B12E-E2AD9CE03684}"/>
    <dgm:cxn modelId="{17DBFD7E-DD2D-43DF-A30E-A90B61FF4A32}" type="presOf" srcId="{CE714E2E-3282-4A24-B61C-0EE68F0E6F9E}" destId="{AA3A16B6-F21B-4932-9886-7298CDB8F230}" srcOrd="0" destOrd="0" presId="urn:microsoft.com/office/officeart/2005/8/layout/default"/>
    <dgm:cxn modelId="{DEEEBADF-8317-43B9-965A-F37BB30F6571}" srcId="{5B543DB2-40FF-40E7-B154-D60423351B2D}" destId="{7FACB49C-60A5-4509-933C-CC08A1C0CD88}" srcOrd="3" destOrd="0" parTransId="{175B42A5-CA17-484A-BE3C-4FB145139DFB}" sibTransId="{8B6F4010-C231-4FEE-B44E-FC0B340FBF3F}"/>
    <dgm:cxn modelId="{35B25DDB-70E5-4CBB-85F4-9D6BC27FDC51}" type="presOf" srcId="{B05B838E-4882-4EA4-8DB8-CA2BA13065F7}" destId="{0A256A64-2E04-4E24-8AC9-E78C8D4BD3EC}" srcOrd="0" destOrd="0" presId="urn:microsoft.com/office/officeart/2005/8/layout/default"/>
    <dgm:cxn modelId="{F3C23493-8DDA-4456-BACD-EB5AC61E03F1}" srcId="{5B543DB2-40FF-40E7-B154-D60423351B2D}" destId="{2D1FEF5D-BB6A-453F-95CF-A8044DD45958}" srcOrd="1" destOrd="0" parTransId="{75772E1E-CA34-47A8-8838-8CCD4CF54FF6}" sibTransId="{7E4DD93C-5B27-41D8-A24F-6DD87B0A5A48}"/>
    <dgm:cxn modelId="{721FB43C-007B-42E3-8514-E57E01C558DF}" type="presOf" srcId="{14286D60-448D-46E7-A34E-EA4F3DB1537D}" destId="{9BBF417E-B148-4289-A06E-FD5F43A1D12A}" srcOrd="0" destOrd="0" presId="urn:microsoft.com/office/officeart/2005/8/layout/default"/>
    <dgm:cxn modelId="{924DA584-39F8-4C59-98D6-76F7A608A225}" type="presOf" srcId="{7FACB49C-60A5-4509-933C-CC08A1C0CD88}" destId="{B3A156CD-E19F-45B0-B834-9B778D392276}" srcOrd="0" destOrd="0" presId="urn:microsoft.com/office/officeart/2005/8/layout/default"/>
    <dgm:cxn modelId="{5129483C-7014-4A42-BBE9-9C9805FE0AC7}" srcId="{5B543DB2-40FF-40E7-B154-D60423351B2D}" destId="{AE13780C-F8B2-42EF-8B23-BBC72FF9DD2A}" srcOrd="7" destOrd="0" parTransId="{ACEECBB8-F4A4-463F-96D0-8ADF3DF64A51}" sibTransId="{F6F5D689-DF51-4E61-B1A1-18BDB046CE0A}"/>
    <dgm:cxn modelId="{FFED4D20-9BC9-4CAF-9732-70531981FB09}" type="presOf" srcId="{C33DEE14-847D-4EE0-BEAE-D3B29AE0B7A8}" destId="{F9F6BB75-9D34-4062-A069-5DB91DCB46BC}" srcOrd="0" destOrd="0" presId="urn:microsoft.com/office/officeart/2005/8/layout/default"/>
    <dgm:cxn modelId="{BC76091D-BA12-41A5-B111-B4B21347F400}" srcId="{5B543DB2-40FF-40E7-B154-D60423351B2D}" destId="{B05B838E-4882-4EA4-8DB8-CA2BA13065F7}" srcOrd="9" destOrd="0" parTransId="{3B7BD454-E056-4ADD-BD01-E7976D142467}" sibTransId="{75782A50-5ADD-459E-8A5B-F250D0B47838}"/>
    <dgm:cxn modelId="{5397DDAC-1863-45B1-952E-35A9E2F6DAC9}" srcId="{5B543DB2-40FF-40E7-B154-D60423351B2D}" destId="{A51A9225-4081-40E3-ADC5-7E566853C070}" srcOrd="6" destOrd="0" parTransId="{5C0812F9-4C81-4F92-A647-035D4B342F70}" sibTransId="{5B7A4626-7B81-4048-BE4A-0A6C9887CA35}"/>
    <dgm:cxn modelId="{0D1F8BA6-4131-456C-BE8C-E4CB10FE341F}" type="presOf" srcId="{1D495563-C24F-4ABD-98B3-7F3482BAA59A}" destId="{AE8A20C0-F6F4-4B47-85F1-E0213F0D7739}" srcOrd="0" destOrd="0" presId="urn:microsoft.com/office/officeart/2005/8/layout/default"/>
    <dgm:cxn modelId="{720E49FD-A17B-4AFD-846A-B5AD8006DBB3}" srcId="{5B543DB2-40FF-40E7-B154-D60423351B2D}" destId="{797FCDBF-5F5C-4835-83FE-7EDFA3EA0924}" srcOrd="12" destOrd="0" parTransId="{274FD6AE-C745-4487-9359-644EAC5BAC8B}" sibTransId="{53CFBC13-660C-4593-9F35-A6CE49F88052}"/>
    <dgm:cxn modelId="{635F5A95-1DFB-4CC5-A6A1-09650EC25279}" type="presOf" srcId="{A51A9225-4081-40E3-ADC5-7E566853C070}" destId="{811203CE-0CD4-4BA0-9268-0AE6C001D292}" srcOrd="0" destOrd="0" presId="urn:microsoft.com/office/officeart/2005/8/layout/default"/>
    <dgm:cxn modelId="{5185C870-1052-4837-83F5-8B9A21328E1D}" type="presOf" srcId="{C9E5848A-A011-4452-B53F-6C17159549A1}" destId="{B97B1905-BCD7-43B7-AF1C-42F7FF10BF03}" srcOrd="0" destOrd="0" presId="urn:microsoft.com/office/officeart/2005/8/layout/default"/>
    <dgm:cxn modelId="{43EB23C0-92A3-4AA2-A018-1F0799623027}" type="presOf" srcId="{2D1FEF5D-BB6A-453F-95CF-A8044DD45958}" destId="{AB92E4C4-BBD2-4192-B856-056A89A2F335}" srcOrd="0" destOrd="0" presId="urn:microsoft.com/office/officeart/2005/8/layout/default"/>
    <dgm:cxn modelId="{CFE1976F-A2AA-46E9-9ACE-36165F4B53E6}" srcId="{5B543DB2-40FF-40E7-B154-D60423351B2D}" destId="{C9E5848A-A011-4452-B53F-6C17159549A1}" srcOrd="4" destOrd="0" parTransId="{17A5B478-9FF1-4B69-807B-4212C2765645}" sibTransId="{BF349370-2742-4A72-A7D2-6231E125F8F8}"/>
    <dgm:cxn modelId="{25C6080E-ED13-4D2A-9463-4795C59D994E}" type="presOf" srcId="{AE13780C-F8B2-42EF-8B23-BBC72FF9DD2A}" destId="{FE7042E8-8D86-4BCC-966C-08532168BCC5}" srcOrd="0" destOrd="0" presId="urn:microsoft.com/office/officeart/2005/8/layout/default"/>
    <dgm:cxn modelId="{15A5006B-BAE0-49BA-A746-633ECBF75DCC}" type="presOf" srcId="{797FCDBF-5F5C-4835-83FE-7EDFA3EA0924}" destId="{289D6749-B088-45AC-ADBC-C4D610BE922A}" srcOrd="0" destOrd="0" presId="urn:microsoft.com/office/officeart/2005/8/layout/default"/>
    <dgm:cxn modelId="{D80D9680-A930-4391-9ED1-028523C05020}" srcId="{5B543DB2-40FF-40E7-B154-D60423351B2D}" destId="{C33DEE14-847D-4EE0-BEAE-D3B29AE0B7A8}" srcOrd="11" destOrd="0" parTransId="{28795E9E-4B9E-4B73-9B64-9942EDA83000}" sibTransId="{2B612436-B2F9-456C-B395-B8B944346266}"/>
    <dgm:cxn modelId="{C7E6AFF0-B90A-4AD5-B78F-7F42E1B9DC63}" srcId="{5B543DB2-40FF-40E7-B154-D60423351B2D}" destId="{27DBF3C8-8472-4B51-94C9-0F0C0E3A9A84}" srcOrd="8" destOrd="0" parTransId="{6CBADF3F-8405-4E0D-A289-0A3AAD2210DD}" sibTransId="{1EC60732-F1CF-4F8E-818E-15AAEABB4A32}"/>
    <dgm:cxn modelId="{AFF15C83-F375-4D7D-9180-C5B8A1F77F23}" srcId="{5B543DB2-40FF-40E7-B154-D60423351B2D}" destId="{8338CD64-0BB1-4AEB-AA3D-9B3B35CF9AFA}" srcOrd="0" destOrd="0" parTransId="{655A28B1-37B7-41A8-98B9-A29499CBE75E}" sibTransId="{B58C2B2D-FCF6-4037-BEAC-68B1D861C128}"/>
    <dgm:cxn modelId="{3587D9A4-79BA-4623-9A2E-5FA7FA29547E}" type="presOf" srcId="{5B543DB2-40FF-40E7-B154-D60423351B2D}" destId="{998A822D-28BA-4B0E-8E27-3F9D372960E5}" srcOrd="0" destOrd="0" presId="urn:microsoft.com/office/officeart/2005/8/layout/default"/>
    <dgm:cxn modelId="{491DA6A7-98A4-4AF3-BC67-3EFFBFDB893E}" srcId="{5B543DB2-40FF-40E7-B154-D60423351B2D}" destId="{CE714E2E-3282-4A24-B61C-0EE68F0E6F9E}" srcOrd="2" destOrd="0" parTransId="{A9E5EDFA-608D-4791-80F0-4E2D8BAEC64F}" sibTransId="{6E73328A-8CCD-4C57-805F-241BD199A1D9}"/>
    <dgm:cxn modelId="{1D56370B-3E91-4F3F-8625-AA348853CF3E}" type="presOf" srcId="{8338CD64-0BB1-4AEB-AA3D-9B3B35CF9AFA}" destId="{F71D2E68-58DD-46B3-9363-A0A63953241C}" srcOrd="0" destOrd="0" presId="urn:microsoft.com/office/officeart/2005/8/layout/default"/>
    <dgm:cxn modelId="{530D03BC-DD8B-4448-A626-CFBD331515E5}" type="presOf" srcId="{DABFA225-115A-4485-9D9B-F45913527950}" destId="{D31303FB-C5A1-4AE8-9891-FA90D1851C59}" srcOrd="0" destOrd="0" presId="urn:microsoft.com/office/officeart/2005/8/layout/default"/>
    <dgm:cxn modelId="{2496B0B2-1E2F-488A-AA6D-20B2FFB8AA08}" type="presOf" srcId="{27DBF3C8-8472-4B51-94C9-0F0C0E3A9A84}" destId="{9DA9DA40-E183-447D-8FF4-B594D33745A2}" srcOrd="0" destOrd="0" presId="urn:microsoft.com/office/officeart/2005/8/layout/default"/>
    <dgm:cxn modelId="{134C6735-60CC-44EE-ACA2-EF43A4F395ED}" type="presOf" srcId="{82E393A0-3406-4CE0-812B-9DBBEC43FE8F}" destId="{4A93D168-630E-44FF-8D43-2ECDE54BF4D8}" srcOrd="0" destOrd="0" presId="urn:microsoft.com/office/officeart/2005/8/layout/default"/>
    <dgm:cxn modelId="{1B798E7A-0D91-43DE-A617-AE373370D6A9}" srcId="{5B543DB2-40FF-40E7-B154-D60423351B2D}" destId="{DABFA225-115A-4485-9D9B-F45913527950}" srcOrd="14" destOrd="0" parTransId="{CEEBBE64-EA3F-4264-9EC4-4A4D7445E300}" sibTransId="{4C1C782C-4059-4C66-903C-B990361BF1E8}"/>
    <dgm:cxn modelId="{F2EF5BD8-8C04-4D9C-8360-9A51347F2D2B}" srcId="{5B543DB2-40FF-40E7-B154-D60423351B2D}" destId="{1D495563-C24F-4ABD-98B3-7F3482BAA59A}" srcOrd="13" destOrd="0" parTransId="{BA576A05-E95C-4ABB-8D10-CC44BF9841BB}" sibTransId="{A3594F96-CDA7-47CB-B30A-E6FE2BB3F57F}"/>
    <dgm:cxn modelId="{96ED69CD-1FD7-4DEB-9F18-72C0A4CC4A6B}" type="presParOf" srcId="{998A822D-28BA-4B0E-8E27-3F9D372960E5}" destId="{F71D2E68-58DD-46B3-9363-A0A63953241C}" srcOrd="0" destOrd="0" presId="urn:microsoft.com/office/officeart/2005/8/layout/default"/>
    <dgm:cxn modelId="{9F4A950A-57C1-413E-BBEC-0F6E54926C23}" type="presParOf" srcId="{998A822D-28BA-4B0E-8E27-3F9D372960E5}" destId="{2A009674-A987-4222-8B01-C60ED03945F1}" srcOrd="1" destOrd="0" presId="urn:microsoft.com/office/officeart/2005/8/layout/default"/>
    <dgm:cxn modelId="{2F274172-117A-4AA2-8E1E-191649CD0562}" type="presParOf" srcId="{998A822D-28BA-4B0E-8E27-3F9D372960E5}" destId="{AB92E4C4-BBD2-4192-B856-056A89A2F335}" srcOrd="2" destOrd="0" presId="urn:microsoft.com/office/officeart/2005/8/layout/default"/>
    <dgm:cxn modelId="{51E47354-D8FD-4DDF-BE52-305835CA5E73}" type="presParOf" srcId="{998A822D-28BA-4B0E-8E27-3F9D372960E5}" destId="{E0535406-4DDD-4BC9-905D-207943D3CC2F}" srcOrd="3" destOrd="0" presId="urn:microsoft.com/office/officeart/2005/8/layout/default"/>
    <dgm:cxn modelId="{1EBCF6DA-186D-4587-9897-80A3D4708493}" type="presParOf" srcId="{998A822D-28BA-4B0E-8E27-3F9D372960E5}" destId="{AA3A16B6-F21B-4932-9886-7298CDB8F230}" srcOrd="4" destOrd="0" presId="urn:microsoft.com/office/officeart/2005/8/layout/default"/>
    <dgm:cxn modelId="{13179FC0-27D2-4398-AC6D-15F19C8B9A5E}" type="presParOf" srcId="{998A822D-28BA-4B0E-8E27-3F9D372960E5}" destId="{EE27EAF5-8A37-48CA-9DAC-F6937DD30BAD}" srcOrd="5" destOrd="0" presId="urn:microsoft.com/office/officeart/2005/8/layout/default"/>
    <dgm:cxn modelId="{D503CF60-B755-4BDA-8CA2-B1D052ACF775}" type="presParOf" srcId="{998A822D-28BA-4B0E-8E27-3F9D372960E5}" destId="{B3A156CD-E19F-45B0-B834-9B778D392276}" srcOrd="6" destOrd="0" presId="urn:microsoft.com/office/officeart/2005/8/layout/default"/>
    <dgm:cxn modelId="{E18E1DCC-3001-45B6-BA3D-9B8E1A8FCCF9}" type="presParOf" srcId="{998A822D-28BA-4B0E-8E27-3F9D372960E5}" destId="{F0169539-B04F-4A84-846C-C50BB0313418}" srcOrd="7" destOrd="0" presId="urn:microsoft.com/office/officeart/2005/8/layout/default"/>
    <dgm:cxn modelId="{836DC9F8-6647-4E53-A981-02138A9B6150}" type="presParOf" srcId="{998A822D-28BA-4B0E-8E27-3F9D372960E5}" destId="{B97B1905-BCD7-43B7-AF1C-42F7FF10BF03}" srcOrd="8" destOrd="0" presId="urn:microsoft.com/office/officeart/2005/8/layout/default"/>
    <dgm:cxn modelId="{372CA186-186E-4F7F-8D11-A46762CFA703}" type="presParOf" srcId="{998A822D-28BA-4B0E-8E27-3F9D372960E5}" destId="{61A7DDBA-618B-4E79-B52D-ADE60D8B24B1}" srcOrd="9" destOrd="0" presId="urn:microsoft.com/office/officeart/2005/8/layout/default"/>
    <dgm:cxn modelId="{A2C10B5D-CBB1-4E2E-AC6B-7842C1D99224}" type="presParOf" srcId="{998A822D-28BA-4B0E-8E27-3F9D372960E5}" destId="{9BBF417E-B148-4289-A06E-FD5F43A1D12A}" srcOrd="10" destOrd="0" presId="urn:microsoft.com/office/officeart/2005/8/layout/default"/>
    <dgm:cxn modelId="{2557404A-3537-4C57-BD9C-40350923245F}" type="presParOf" srcId="{998A822D-28BA-4B0E-8E27-3F9D372960E5}" destId="{F4840787-C1E4-4F76-8796-942A1ADFAB05}" srcOrd="11" destOrd="0" presId="urn:microsoft.com/office/officeart/2005/8/layout/default"/>
    <dgm:cxn modelId="{A04D9F5C-64B6-4B5B-87A0-E17CDF8B0030}" type="presParOf" srcId="{998A822D-28BA-4B0E-8E27-3F9D372960E5}" destId="{811203CE-0CD4-4BA0-9268-0AE6C001D292}" srcOrd="12" destOrd="0" presId="urn:microsoft.com/office/officeart/2005/8/layout/default"/>
    <dgm:cxn modelId="{E57D65F4-0BF8-4343-8A4C-590C00D0E814}" type="presParOf" srcId="{998A822D-28BA-4B0E-8E27-3F9D372960E5}" destId="{94FD2931-0B5C-43A6-B6E8-5462C49EFBA9}" srcOrd="13" destOrd="0" presId="urn:microsoft.com/office/officeart/2005/8/layout/default"/>
    <dgm:cxn modelId="{D1F06EA2-2A6D-47C0-B192-934E9BCC1EA4}" type="presParOf" srcId="{998A822D-28BA-4B0E-8E27-3F9D372960E5}" destId="{FE7042E8-8D86-4BCC-966C-08532168BCC5}" srcOrd="14" destOrd="0" presId="urn:microsoft.com/office/officeart/2005/8/layout/default"/>
    <dgm:cxn modelId="{F0CFC6FD-8630-4D0F-8B5F-E851107B1DEC}" type="presParOf" srcId="{998A822D-28BA-4B0E-8E27-3F9D372960E5}" destId="{107CB269-8C8D-4C47-9B7A-824D78B835D3}" srcOrd="15" destOrd="0" presId="urn:microsoft.com/office/officeart/2005/8/layout/default"/>
    <dgm:cxn modelId="{D5C88483-0009-416C-A01A-245A1F75810C}" type="presParOf" srcId="{998A822D-28BA-4B0E-8E27-3F9D372960E5}" destId="{9DA9DA40-E183-447D-8FF4-B594D33745A2}" srcOrd="16" destOrd="0" presId="urn:microsoft.com/office/officeart/2005/8/layout/default"/>
    <dgm:cxn modelId="{764CCE84-826E-4CA9-8943-4B48408C8A6B}" type="presParOf" srcId="{998A822D-28BA-4B0E-8E27-3F9D372960E5}" destId="{DFCED38F-7E9C-406B-8B75-3FB40375AF7E}" srcOrd="17" destOrd="0" presId="urn:microsoft.com/office/officeart/2005/8/layout/default"/>
    <dgm:cxn modelId="{0A45955E-5354-47FA-878C-7F94DD71D84B}" type="presParOf" srcId="{998A822D-28BA-4B0E-8E27-3F9D372960E5}" destId="{0A256A64-2E04-4E24-8AC9-E78C8D4BD3EC}" srcOrd="18" destOrd="0" presId="urn:microsoft.com/office/officeart/2005/8/layout/default"/>
    <dgm:cxn modelId="{24AA640F-A7A9-4D43-A400-5DE1D10E6954}" type="presParOf" srcId="{998A822D-28BA-4B0E-8E27-3F9D372960E5}" destId="{21829905-420C-48A9-A2FF-A976025F8F85}" srcOrd="19" destOrd="0" presId="urn:microsoft.com/office/officeart/2005/8/layout/default"/>
    <dgm:cxn modelId="{66315001-74C9-4F8C-AA94-FDFCB87BB35D}" type="presParOf" srcId="{998A822D-28BA-4B0E-8E27-3F9D372960E5}" destId="{4A93D168-630E-44FF-8D43-2ECDE54BF4D8}" srcOrd="20" destOrd="0" presId="urn:microsoft.com/office/officeart/2005/8/layout/default"/>
    <dgm:cxn modelId="{1EC505B3-0515-45D3-B06F-0315C9CC6FF1}" type="presParOf" srcId="{998A822D-28BA-4B0E-8E27-3F9D372960E5}" destId="{5BD58181-881C-4A60-9CBC-9CBB13860449}" srcOrd="21" destOrd="0" presId="urn:microsoft.com/office/officeart/2005/8/layout/default"/>
    <dgm:cxn modelId="{590CC8E6-9B4F-45D5-B9A2-111DE656B581}" type="presParOf" srcId="{998A822D-28BA-4B0E-8E27-3F9D372960E5}" destId="{F9F6BB75-9D34-4062-A069-5DB91DCB46BC}" srcOrd="22" destOrd="0" presId="urn:microsoft.com/office/officeart/2005/8/layout/default"/>
    <dgm:cxn modelId="{7B6C1FC4-0DF1-49A5-A683-44E1C0AB747A}" type="presParOf" srcId="{998A822D-28BA-4B0E-8E27-3F9D372960E5}" destId="{EFBA1620-9FA3-4FAE-896E-560D8F52FEF4}" srcOrd="23" destOrd="0" presId="urn:microsoft.com/office/officeart/2005/8/layout/default"/>
    <dgm:cxn modelId="{FA5FAA7B-A9EF-4B8B-82F4-FB6C751F6001}" type="presParOf" srcId="{998A822D-28BA-4B0E-8E27-3F9D372960E5}" destId="{289D6749-B088-45AC-ADBC-C4D610BE922A}" srcOrd="24" destOrd="0" presId="urn:microsoft.com/office/officeart/2005/8/layout/default"/>
    <dgm:cxn modelId="{DA9AC825-E9CC-488C-B8DC-F9D0A515516E}" type="presParOf" srcId="{998A822D-28BA-4B0E-8E27-3F9D372960E5}" destId="{F4DECEC9-B492-4AA4-B1AC-DE22E0B61C05}" srcOrd="25" destOrd="0" presId="urn:microsoft.com/office/officeart/2005/8/layout/default"/>
    <dgm:cxn modelId="{DA9D6873-FD21-433D-A007-3CCE9737B5F8}" type="presParOf" srcId="{998A822D-28BA-4B0E-8E27-3F9D372960E5}" destId="{AE8A20C0-F6F4-4B47-85F1-E0213F0D7739}" srcOrd="26" destOrd="0" presId="urn:microsoft.com/office/officeart/2005/8/layout/default"/>
    <dgm:cxn modelId="{A68096A0-B074-4B83-8B69-E905D710C10C}" type="presParOf" srcId="{998A822D-28BA-4B0E-8E27-3F9D372960E5}" destId="{ED008997-BB6E-444C-9FA7-0C22A2DCD230}" srcOrd="27" destOrd="0" presId="urn:microsoft.com/office/officeart/2005/8/layout/default"/>
    <dgm:cxn modelId="{601FBCB2-87AF-4A8A-B849-3A95313D8624}" type="presParOf" srcId="{998A822D-28BA-4B0E-8E27-3F9D372960E5}" destId="{D31303FB-C5A1-4AE8-9891-FA90D1851C59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543DB2-40FF-40E7-B154-D60423351B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38CD64-0BB1-4AEB-AA3D-9B3B35CF9AFA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500" b="1" baseline="0" dirty="0"/>
            <a:t>Spatial Resolution Time Horizon</a:t>
          </a:r>
        </a:p>
      </dgm:t>
    </dgm:pt>
    <dgm:pt modelId="{655A28B1-37B7-41A8-98B9-A29499CBE75E}" type="parTrans" cxnId="{AFF15C83-F375-4D7D-9180-C5B8A1F77F23}">
      <dgm:prSet/>
      <dgm:spPr/>
      <dgm:t>
        <a:bodyPr/>
        <a:lstStyle/>
        <a:p>
          <a:pPr algn="ctr"/>
          <a:endParaRPr lang="en-US"/>
        </a:p>
      </dgm:t>
    </dgm:pt>
    <dgm:pt modelId="{B58C2B2D-FCF6-4037-BEAC-68B1D861C128}" type="sibTrans" cxnId="{AFF15C83-F375-4D7D-9180-C5B8A1F77F23}">
      <dgm:prSet/>
      <dgm:spPr/>
      <dgm:t>
        <a:bodyPr/>
        <a:lstStyle/>
        <a:p>
          <a:pPr algn="ctr"/>
          <a:endParaRPr lang="en-US"/>
        </a:p>
      </dgm:t>
    </dgm:pt>
    <dgm:pt modelId="{2D1FEF5D-BB6A-453F-95CF-A8044DD45958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500" b="1" baseline="0" dirty="0"/>
            <a:t>Operational Activity</a:t>
          </a:r>
        </a:p>
      </dgm:t>
    </dgm:pt>
    <dgm:pt modelId="{75772E1E-CA34-47A8-8838-8CCD4CF54FF6}" type="parTrans" cxnId="{F3C23493-8DDA-4456-BACD-EB5AC61E03F1}">
      <dgm:prSet/>
      <dgm:spPr/>
      <dgm:t>
        <a:bodyPr/>
        <a:lstStyle/>
        <a:p>
          <a:pPr algn="ctr"/>
          <a:endParaRPr lang="en-US"/>
        </a:p>
      </dgm:t>
    </dgm:pt>
    <dgm:pt modelId="{7E4DD93C-5B27-41D8-A24F-6DD87B0A5A48}" type="sibTrans" cxnId="{F3C23493-8DDA-4456-BACD-EB5AC61E03F1}">
      <dgm:prSet/>
      <dgm:spPr/>
      <dgm:t>
        <a:bodyPr/>
        <a:lstStyle/>
        <a:p>
          <a:pPr algn="ctr"/>
          <a:endParaRPr lang="en-US"/>
        </a:p>
      </dgm:t>
    </dgm:pt>
    <dgm:pt modelId="{CE714E2E-3282-4A24-B61C-0EE68F0E6F9E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500" b="1" baseline="0" dirty="0" smtClean="0"/>
            <a:t>Decisions</a:t>
          </a:r>
          <a:endParaRPr lang="en-US" sz="1500" b="1" baseline="0" dirty="0"/>
        </a:p>
      </dgm:t>
    </dgm:pt>
    <dgm:pt modelId="{A9E5EDFA-608D-4791-80F0-4E2D8BAEC64F}" type="parTrans" cxnId="{491DA6A7-98A4-4AF3-BC67-3EFFBFDB893E}">
      <dgm:prSet/>
      <dgm:spPr/>
      <dgm:t>
        <a:bodyPr/>
        <a:lstStyle/>
        <a:p>
          <a:pPr algn="ctr"/>
          <a:endParaRPr lang="en-US"/>
        </a:p>
      </dgm:t>
    </dgm:pt>
    <dgm:pt modelId="{6E73328A-8CCD-4C57-805F-241BD199A1D9}" type="sibTrans" cxnId="{491DA6A7-98A4-4AF3-BC67-3EFFBFDB893E}">
      <dgm:prSet/>
      <dgm:spPr/>
      <dgm:t>
        <a:bodyPr/>
        <a:lstStyle/>
        <a:p>
          <a:pPr algn="ctr"/>
          <a:endParaRPr lang="en-US"/>
        </a:p>
      </dgm:t>
    </dgm:pt>
    <dgm:pt modelId="{7FACB49C-60A5-4509-933C-CC08A1C0CD88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 dirty="0"/>
            <a:t>Basin-wide </a:t>
          </a:r>
          <a:endParaRPr lang="en-US" sz="1300" dirty="0" smtClean="0"/>
        </a:p>
        <a:p>
          <a:pPr algn="ctr"/>
          <a:r>
            <a:rPr lang="en-US" sz="1300" dirty="0" smtClean="0"/>
            <a:t>over </a:t>
          </a:r>
          <a:r>
            <a:rPr lang="en-US" sz="1300" dirty="0"/>
            <a:t>decades</a:t>
          </a:r>
        </a:p>
      </dgm:t>
    </dgm:pt>
    <dgm:pt modelId="{175B42A5-CA17-484A-BE3C-4FB145139DFB}" type="parTrans" cxnId="{DEEEBADF-8317-43B9-965A-F37BB30F6571}">
      <dgm:prSet/>
      <dgm:spPr/>
      <dgm:t>
        <a:bodyPr/>
        <a:lstStyle/>
        <a:p>
          <a:pPr algn="ctr"/>
          <a:endParaRPr lang="en-US"/>
        </a:p>
      </dgm:t>
    </dgm:pt>
    <dgm:pt modelId="{8B6F4010-C231-4FEE-B44E-FC0B340FBF3F}" type="sibTrans" cxnId="{DEEEBADF-8317-43B9-965A-F37BB30F6571}">
      <dgm:prSet/>
      <dgm:spPr/>
      <dgm:t>
        <a:bodyPr/>
        <a:lstStyle/>
        <a:p>
          <a:pPr algn="ctr"/>
          <a:endParaRPr lang="en-US"/>
        </a:p>
      </dgm:t>
    </dgm:pt>
    <dgm:pt modelId="{C9E5848A-A011-4452-B53F-6C17159549A1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300" dirty="0" smtClean="0">
              <a:solidFill>
                <a:sysClr val="windowText" lastClr="000000"/>
              </a:solidFill>
            </a:rPr>
            <a:t>Long-term </a:t>
          </a:r>
          <a:r>
            <a:rPr lang="en-US" sz="1300" dirty="0">
              <a:solidFill>
                <a:sysClr val="windowText" lastClr="000000"/>
              </a:solidFill>
            </a:rPr>
            <a:t>Planning</a:t>
          </a:r>
        </a:p>
      </dgm:t>
    </dgm:pt>
    <dgm:pt modelId="{17A5B478-9FF1-4B69-807B-4212C2765645}" type="parTrans" cxnId="{CFE1976F-A2AA-46E9-9ACE-36165F4B53E6}">
      <dgm:prSet/>
      <dgm:spPr/>
      <dgm:t>
        <a:bodyPr/>
        <a:lstStyle/>
        <a:p>
          <a:pPr algn="ctr"/>
          <a:endParaRPr lang="en-US"/>
        </a:p>
      </dgm:t>
    </dgm:pt>
    <dgm:pt modelId="{BF349370-2742-4A72-A7D2-6231E125F8F8}" type="sibTrans" cxnId="{CFE1976F-A2AA-46E9-9ACE-36165F4B53E6}">
      <dgm:prSet/>
      <dgm:spPr/>
      <dgm:t>
        <a:bodyPr/>
        <a:lstStyle/>
        <a:p>
          <a:pPr algn="ctr"/>
          <a:endParaRPr lang="en-US"/>
        </a:p>
      </dgm:t>
    </dgm:pt>
    <dgm:pt modelId="{14286D60-448D-46E7-A34E-EA4F3DB1537D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/>
            <a:t>Operating Criteria and Guidelines</a:t>
          </a:r>
        </a:p>
      </dgm:t>
    </dgm:pt>
    <dgm:pt modelId="{F0DDE18A-B2AC-47E0-B859-BBBBD4A87974}" type="parTrans" cxnId="{CB4F4240-0721-44A9-8710-F61A0563244F}">
      <dgm:prSet/>
      <dgm:spPr/>
      <dgm:t>
        <a:bodyPr/>
        <a:lstStyle/>
        <a:p>
          <a:pPr algn="ctr"/>
          <a:endParaRPr lang="en-US"/>
        </a:p>
      </dgm:t>
    </dgm:pt>
    <dgm:pt modelId="{77203FDC-1B87-4759-B12E-E2AD9CE03684}" type="sibTrans" cxnId="{CB4F4240-0721-44A9-8710-F61A0563244F}">
      <dgm:prSet/>
      <dgm:spPr/>
      <dgm:t>
        <a:bodyPr/>
        <a:lstStyle/>
        <a:p>
          <a:pPr algn="ctr"/>
          <a:endParaRPr lang="en-US"/>
        </a:p>
      </dgm:t>
    </dgm:pt>
    <dgm:pt modelId="{A51A9225-4081-40E3-ADC5-7E566853C070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 dirty="0"/>
            <a:t>Basin-wide </a:t>
          </a:r>
          <a:endParaRPr lang="en-US" sz="1300" dirty="0" smtClean="0"/>
        </a:p>
        <a:p>
          <a:pPr algn="ctr"/>
          <a:r>
            <a:rPr lang="en-US" sz="1300" dirty="0" smtClean="0"/>
            <a:t>over 1-5 </a:t>
          </a:r>
          <a:r>
            <a:rPr lang="en-US" sz="1300" dirty="0"/>
            <a:t>years</a:t>
          </a:r>
        </a:p>
      </dgm:t>
    </dgm:pt>
    <dgm:pt modelId="{5C0812F9-4C81-4F92-A647-035D4B342F70}" type="parTrans" cxnId="{5397DDAC-1863-45B1-952E-35A9E2F6DAC9}">
      <dgm:prSet/>
      <dgm:spPr/>
      <dgm:t>
        <a:bodyPr/>
        <a:lstStyle/>
        <a:p>
          <a:pPr algn="ctr"/>
          <a:endParaRPr lang="en-US"/>
        </a:p>
      </dgm:t>
    </dgm:pt>
    <dgm:pt modelId="{5B7A4626-7B81-4048-BE4A-0A6C9887CA35}" type="sibTrans" cxnId="{5397DDAC-1863-45B1-952E-35A9E2F6DAC9}">
      <dgm:prSet/>
      <dgm:spPr/>
      <dgm:t>
        <a:bodyPr/>
        <a:lstStyle/>
        <a:p>
          <a:pPr algn="ctr"/>
          <a:endParaRPr lang="en-US"/>
        </a:p>
      </dgm:t>
    </dgm:pt>
    <dgm:pt modelId="{AE13780C-F8B2-42EF-8B23-BBC72FF9DD2A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300" dirty="0" smtClean="0">
              <a:solidFill>
                <a:sysClr val="windowText" lastClr="000000"/>
              </a:solidFill>
            </a:rPr>
            <a:t>Mid-term Operations and Planning</a:t>
          </a:r>
          <a:endParaRPr lang="en-US" sz="1300" dirty="0">
            <a:solidFill>
              <a:sysClr val="windowText" lastClr="000000"/>
            </a:solidFill>
          </a:endParaRPr>
        </a:p>
      </dgm:t>
    </dgm:pt>
    <dgm:pt modelId="{ACEECBB8-F4A4-463F-96D0-8ADF3DF64A51}" type="parTrans" cxnId="{5129483C-7014-4A42-BBE9-9C9805FE0AC7}">
      <dgm:prSet/>
      <dgm:spPr/>
      <dgm:t>
        <a:bodyPr/>
        <a:lstStyle/>
        <a:p>
          <a:pPr algn="ctr"/>
          <a:endParaRPr lang="en-US"/>
        </a:p>
      </dgm:t>
    </dgm:pt>
    <dgm:pt modelId="{F6F5D689-DF51-4E61-B1A1-18BDB046CE0A}" type="sibTrans" cxnId="{5129483C-7014-4A42-BBE9-9C9805FE0AC7}">
      <dgm:prSet/>
      <dgm:spPr/>
      <dgm:t>
        <a:bodyPr/>
        <a:lstStyle/>
        <a:p>
          <a:pPr algn="ctr"/>
          <a:endParaRPr lang="en-US"/>
        </a:p>
      </dgm:t>
    </dgm:pt>
    <dgm:pt modelId="{27DBF3C8-8472-4B51-94C9-0F0C0E3A9A84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 dirty="0"/>
            <a:t>Annual Operating </a:t>
          </a:r>
          <a:r>
            <a:rPr lang="en-US" sz="1300" dirty="0" smtClean="0"/>
            <a:t>Plan and Mid-term Planning</a:t>
          </a:r>
          <a:endParaRPr lang="en-US" sz="1300" dirty="0"/>
        </a:p>
      </dgm:t>
    </dgm:pt>
    <dgm:pt modelId="{6CBADF3F-8405-4E0D-A289-0A3AAD2210DD}" type="parTrans" cxnId="{C7E6AFF0-B90A-4AD5-B78F-7F42E1B9DC63}">
      <dgm:prSet/>
      <dgm:spPr/>
      <dgm:t>
        <a:bodyPr/>
        <a:lstStyle/>
        <a:p>
          <a:pPr algn="ctr"/>
          <a:endParaRPr lang="en-US"/>
        </a:p>
      </dgm:t>
    </dgm:pt>
    <dgm:pt modelId="{1EC60732-F1CF-4F8E-818E-15AAEABB4A32}" type="sibTrans" cxnId="{C7E6AFF0-B90A-4AD5-B78F-7F42E1B9DC63}">
      <dgm:prSet/>
      <dgm:spPr/>
      <dgm:t>
        <a:bodyPr/>
        <a:lstStyle/>
        <a:p>
          <a:pPr algn="ctr"/>
          <a:endParaRPr lang="en-US"/>
        </a:p>
      </dgm:t>
    </dgm:pt>
    <dgm:pt modelId="{82E393A0-3406-4CE0-812B-9DBBEC43FE8F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300">
              <a:solidFill>
                <a:sysClr val="windowText" lastClr="000000"/>
              </a:solidFill>
            </a:rPr>
            <a:t>Short-term Scheduling</a:t>
          </a:r>
        </a:p>
      </dgm:t>
    </dgm:pt>
    <dgm:pt modelId="{2E2F3002-0FBC-4DD4-AC54-19F7968A1056}" type="parTrans" cxnId="{2B8F6F2B-51B2-478D-A4E2-6AA9A212C00E}">
      <dgm:prSet/>
      <dgm:spPr/>
      <dgm:t>
        <a:bodyPr/>
        <a:lstStyle/>
        <a:p>
          <a:pPr algn="ctr"/>
          <a:endParaRPr lang="en-US"/>
        </a:p>
      </dgm:t>
    </dgm:pt>
    <dgm:pt modelId="{1A941716-6B98-4759-B55F-43D18345F715}" type="sibTrans" cxnId="{2B8F6F2B-51B2-478D-A4E2-6AA9A212C00E}">
      <dgm:prSet/>
      <dgm:spPr/>
      <dgm:t>
        <a:bodyPr/>
        <a:lstStyle/>
        <a:p>
          <a:pPr algn="ctr"/>
          <a:endParaRPr lang="en-US"/>
        </a:p>
      </dgm:t>
    </dgm:pt>
    <dgm:pt modelId="{C33DEE14-847D-4EE0-BEAE-D3B29AE0B7A8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/>
            <a:t>Water and Power Schedules</a:t>
          </a:r>
        </a:p>
      </dgm:t>
    </dgm:pt>
    <dgm:pt modelId="{28795E9E-4B9E-4B73-9B64-9942EDA83000}" type="parTrans" cxnId="{D80D9680-A930-4391-9ED1-028523C05020}">
      <dgm:prSet/>
      <dgm:spPr/>
      <dgm:t>
        <a:bodyPr/>
        <a:lstStyle/>
        <a:p>
          <a:pPr algn="ctr"/>
          <a:endParaRPr lang="en-US"/>
        </a:p>
      </dgm:t>
    </dgm:pt>
    <dgm:pt modelId="{2B612436-B2F9-456C-B395-B8B944346266}" type="sibTrans" cxnId="{D80D9680-A930-4391-9ED1-028523C05020}">
      <dgm:prSet/>
      <dgm:spPr/>
      <dgm:t>
        <a:bodyPr/>
        <a:lstStyle/>
        <a:p>
          <a:pPr algn="ctr"/>
          <a:endParaRPr lang="en-US"/>
        </a:p>
      </dgm:t>
    </dgm:pt>
    <dgm:pt modelId="{797FCDBF-5F5C-4835-83FE-7EDFA3EA0924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 dirty="0"/>
            <a:t>Single project </a:t>
          </a:r>
          <a:endParaRPr lang="en-US" sz="1300" dirty="0" smtClean="0"/>
        </a:p>
        <a:p>
          <a:pPr algn="ctr"/>
          <a:r>
            <a:rPr lang="en-US" sz="1300" dirty="0" smtClean="0"/>
            <a:t>over </a:t>
          </a:r>
          <a:r>
            <a:rPr lang="en-US" sz="1300" dirty="0"/>
            <a:t>1-7 days</a:t>
          </a:r>
        </a:p>
      </dgm:t>
    </dgm:pt>
    <dgm:pt modelId="{274FD6AE-C745-4487-9359-644EAC5BAC8B}" type="parTrans" cxnId="{720E49FD-A17B-4AFD-846A-B5AD8006DBB3}">
      <dgm:prSet/>
      <dgm:spPr/>
      <dgm:t>
        <a:bodyPr/>
        <a:lstStyle/>
        <a:p>
          <a:pPr algn="ctr"/>
          <a:endParaRPr lang="en-US"/>
        </a:p>
      </dgm:t>
    </dgm:pt>
    <dgm:pt modelId="{53CFBC13-660C-4593-9F35-A6CE49F88052}" type="sibTrans" cxnId="{720E49FD-A17B-4AFD-846A-B5AD8006DBB3}">
      <dgm:prSet/>
      <dgm:spPr/>
      <dgm:t>
        <a:bodyPr/>
        <a:lstStyle/>
        <a:p>
          <a:pPr algn="ctr"/>
          <a:endParaRPr lang="en-US"/>
        </a:p>
      </dgm:t>
    </dgm:pt>
    <dgm:pt modelId="{1D495563-C24F-4ABD-98B3-7F3482BAA59A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300">
              <a:solidFill>
                <a:sysClr val="windowText" lastClr="000000"/>
              </a:solidFill>
            </a:rPr>
            <a:t>Real-time Control</a:t>
          </a:r>
        </a:p>
      </dgm:t>
    </dgm:pt>
    <dgm:pt modelId="{BA576A05-E95C-4ABB-8D10-CC44BF9841BB}" type="parTrans" cxnId="{F2EF5BD8-8C04-4D9C-8360-9A51347F2D2B}">
      <dgm:prSet/>
      <dgm:spPr/>
      <dgm:t>
        <a:bodyPr/>
        <a:lstStyle/>
        <a:p>
          <a:pPr algn="ctr"/>
          <a:endParaRPr lang="en-US"/>
        </a:p>
      </dgm:t>
    </dgm:pt>
    <dgm:pt modelId="{A3594F96-CDA7-47CB-B30A-E6FE2BB3F57F}" type="sibTrans" cxnId="{F2EF5BD8-8C04-4D9C-8360-9A51347F2D2B}">
      <dgm:prSet/>
      <dgm:spPr/>
      <dgm:t>
        <a:bodyPr/>
        <a:lstStyle/>
        <a:p>
          <a:pPr algn="ctr"/>
          <a:endParaRPr lang="en-US"/>
        </a:p>
      </dgm:t>
    </dgm:pt>
    <dgm:pt modelId="{DABFA225-115A-4485-9D9B-F45913527950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/>
            <a:t>Unit Commitment Economic Dispatch Automatic Generation and Control</a:t>
          </a:r>
        </a:p>
      </dgm:t>
    </dgm:pt>
    <dgm:pt modelId="{CEEBBE64-EA3F-4264-9EC4-4A4D7445E300}" type="parTrans" cxnId="{1B798E7A-0D91-43DE-A617-AE373370D6A9}">
      <dgm:prSet/>
      <dgm:spPr/>
      <dgm:t>
        <a:bodyPr/>
        <a:lstStyle/>
        <a:p>
          <a:pPr algn="ctr"/>
          <a:endParaRPr lang="en-US"/>
        </a:p>
      </dgm:t>
    </dgm:pt>
    <dgm:pt modelId="{4C1C782C-4059-4C66-903C-B990361BF1E8}" type="sibTrans" cxnId="{1B798E7A-0D91-43DE-A617-AE373370D6A9}">
      <dgm:prSet/>
      <dgm:spPr/>
      <dgm:t>
        <a:bodyPr/>
        <a:lstStyle/>
        <a:p>
          <a:pPr algn="ctr"/>
          <a:endParaRPr lang="en-US"/>
        </a:p>
      </dgm:t>
    </dgm:pt>
    <dgm:pt modelId="{EE9277AA-4A2C-4268-9A26-5EDA0137F21E}">
      <dgm:prSet custT="1"/>
      <dgm:spPr>
        <a:solidFill>
          <a:srgbClr val="339933"/>
        </a:solidFill>
      </dgm:spPr>
      <dgm:t>
        <a:bodyPr/>
        <a:lstStyle/>
        <a:p>
          <a:r>
            <a:rPr lang="en-US" sz="1500" b="1" dirty="0"/>
            <a:t>RiverWare </a:t>
          </a:r>
          <a:r>
            <a:rPr lang="en-US" sz="1500" b="1" dirty="0" smtClean="0"/>
            <a:t>Operations </a:t>
          </a:r>
          <a:r>
            <a:rPr lang="en-US" sz="1500" b="1" dirty="0"/>
            <a:t>Model</a:t>
          </a:r>
        </a:p>
      </dgm:t>
    </dgm:pt>
    <dgm:pt modelId="{DA978DEB-A353-4EB5-BEA7-014126D26F40}" type="parTrans" cxnId="{2556BF5D-2F28-4846-93DC-23EEBB547043}">
      <dgm:prSet/>
      <dgm:spPr/>
      <dgm:t>
        <a:bodyPr/>
        <a:lstStyle/>
        <a:p>
          <a:endParaRPr lang="en-US"/>
        </a:p>
      </dgm:t>
    </dgm:pt>
    <dgm:pt modelId="{A891C3A8-B8FD-46DA-936F-F7BE1E7689E3}" type="sibTrans" cxnId="{2556BF5D-2F28-4846-93DC-23EEBB547043}">
      <dgm:prSet/>
      <dgm:spPr/>
      <dgm:t>
        <a:bodyPr/>
        <a:lstStyle/>
        <a:p>
          <a:endParaRPr lang="en-US"/>
        </a:p>
      </dgm:t>
    </dgm:pt>
    <dgm:pt modelId="{4E8AE69B-DACD-46EA-8EC4-321ED178C3E0}">
      <dgm:prSet custT="1"/>
      <dgm:spPr>
        <a:solidFill>
          <a:srgbClr val="CCFFCC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300">
              <a:solidFill>
                <a:sysClr val="windowText" lastClr="000000"/>
              </a:solidFill>
            </a:rPr>
            <a:t>Colorado River Simulation System (CRSS)</a:t>
          </a:r>
        </a:p>
      </dgm:t>
    </dgm:pt>
    <dgm:pt modelId="{993821EC-55F9-4C67-9B90-8D53C544FAAD}" type="parTrans" cxnId="{48F94C69-F912-4922-941C-E3E28DDA3B9A}">
      <dgm:prSet/>
      <dgm:spPr/>
      <dgm:t>
        <a:bodyPr/>
        <a:lstStyle/>
        <a:p>
          <a:endParaRPr lang="en-US"/>
        </a:p>
      </dgm:t>
    </dgm:pt>
    <dgm:pt modelId="{F8FC6337-F0BA-4BC1-998B-07B175002DD5}" type="sibTrans" cxnId="{48F94C69-F912-4922-941C-E3E28DDA3B9A}">
      <dgm:prSet/>
      <dgm:spPr/>
      <dgm:t>
        <a:bodyPr/>
        <a:lstStyle/>
        <a:p>
          <a:endParaRPr lang="en-US"/>
        </a:p>
      </dgm:t>
    </dgm:pt>
    <dgm:pt modelId="{5A26CF9C-FE26-4ED7-AA59-E14BDBD99B0D}">
      <dgm:prSet custT="1"/>
      <dgm:spPr>
        <a:solidFill>
          <a:srgbClr val="CCFFCC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300" dirty="0" smtClean="0">
              <a:solidFill>
                <a:sysClr val="windowText" lastClr="000000"/>
              </a:solidFill>
            </a:rPr>
            <a:t>Daily Operations Models</a:t>
          </a:r>
          <a:endParaRPr lang="en-US" sz="1300">
            <a:solidFill>
              <a:sysClr val="windowText" lastClr="000000"/>
            </a:solidFill>
          </a:endParaRPr>
        </a:p>
      </dgm:t>
    </dgm:pt>
    <dgm:pt modelId="{0FCA8C36-BA13-4F08-9C66-EF6FFC7B4DB5}" type="parTrans" cxnId="{EA97738C-52B2-4A67-81AA-C3B33D7B3805}">
      <dgm:prSet/>
      <dgm:spPr/>
      <dgm:t>
        <a:bodyPr/>
        <a:lstStyle/>
        <a:p>
          <a:endParaRPr lang="en-US"/>
        </a:p>
      </dgm:t>
    </dgm:pt>
    <dgm:pt modelId="{22A8F867-694A-4DDB-A12E-BCC03ABEA112}" type="sibTrans" cxnId="{EA97738C-52B2-4A67-81AA-C3B33D7B3805}">
      <dgm:prSet/>
      <dgm:spPr/>
      <dgm:t>
        <a:bodyPr/>
        <a:lstStyle/>
        <a:p>
          <a:endParaRPr lang="en-US"/>
        </a:p>
      </dgm:t>
    </dgm:pt>
    <dgm:pt modelId="{C9AAB566-E3CD-4E69-8E8D-3AE624F52071}">
      <dgm:prSet custT="1"/>
      <dgm:spPr>
        <a:solidFill>
          <a:srgbClr val="CCFFCC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</a:rPr>
            <a:t>Hourly Operations Models</a:t>
          </a:r>
        </a:p>
      </dgm:t>
    </dgm:pt>
    <dgm:pt modelId="{910890D4-53FA-4BCA-BE83-C8EE063E2045}" type="parTrans" cxnId="{87C0902F-9060-407C-8ED3-AD949907A4F8}">
      <dgm:prSet/>
      <dgm:spPr/>
      <dgm:t>
        <a:bodyPr/>
        <a:lstStyle/>
        <a:p>
          <a:endParaRPr lang="en-US"/>
        </a:p>
      </dgm:t>
    </dgm:pt>
    <dgm:pt modelId="{F99F4B2C-B1CF-4C61-B0B4-4053B3870BBA}" type="sibTrans" cxnId="{87C0902F-9060-407C-8ED3-AD949907A4F8}">
      <dgm:prSet/>
      <dgm:spPr/>
      <dgm:t>
        <a:bodyPr/>
        <a:lstStyle/>
        <a:p>
          <a:endParaRPr lang="en-US"/>
        </a:p>
      </dgm:t>
    </dgm:pt>
    <dgm:pt modelId="{B05B838E-4882-4EA4-8DB8-CA2BA13065F7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1300" dirty="0"/>
            <a:t>Sub-basin </a:t>
          </a:r>
          <a:endParaRPr lang="en-US" sz="1300" dirty="0" smtClean="0"/>
        </a:p>
        <a:p>
          <a:pPr algn="ctr"/>
          <a:r>
            <a:rPr lang="en-US" sz="1300" dirty="0" smtClean="0"/>
            <a:t>over </a:t>
          </a:r>
          <a:r>
            <a:rPr lang="en-US" sz="1300" dirty="0"/>
            <a:t>4-6 weeks</a:t>
          </a:r>
        </a:p>
      </dgm:t>
    </dgm:pt>
    <dgm:pt modelId="{75782A50-5ADD-459E-8A5B-F250D0B47838}" type="sibTrans" cxnId="{BC76091D-BA12-41A5-B111-B4B21347F400}">
      <dgm:prSet/>
      <dgm:spPr/>
      <dgm:t>
        <a:bodyPr/>
        <a:lstStyle/>
        <a:p>
          <a:pPr algn="ctr"/>
          <a:endParaRPr lang="en-US"/>
        </a:p>
      </dgm:t>
    </dgm:pt>
    <dgm:pt modelId="{3B7BD454-E056-4ADD-BD01-E7976D142467}" type="parTrans" cxnId="{BC76091D-BA12-41A5-B111-B4B21347F400}">
      <dgm:prSet/>
      <dgm:spPr/>
      <dgm:t>
        <a:bodyPr/>
        <a:lstStyle/>
        <a:p>
          <a:pPr algn="ctr"/>
          <a:endParaRPr lang="en-US"/>
        </a:p>
      </dgm:t>
    </dgm:pt>
    <dgm:pt modelId="{EB6AD3B6-7372-4892-867C-815172342F10}">
      <dgm:prSet custT="1"/>
      <dgm:spPr>
        <a:solidFill>
          <a:srgbClr val="CCFFCC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</a:rPr>
            <a:t>24-Month Study </a:t>
          </a:r>
          <a:r>
            <a:rPr lang="en-US" sz="1300" dirty="0" smtClean="0">
              <a:solidFill>
                <a:sysClr val="windowText" lastClr="000000"/>
              </a:solidFill>
            </a:rPr>
            <a:t>Model</a:t>
          </a:r>
        </a:p>
        <a:p>
          <a:r>
            <a:rPr lang="en-US" sz="1300" b="0" dirty="0" smtClean="0">
              <a:solidFill>
                <a:schemeClr val="bg1">
                  <a:lumMod val="65000"/>
                </a:schemeClr>
              </a:solidFill>
              <a:effectLst/>
            </a:rPr>
            <a:t>Mid-term Operations Probabilistic Model (MTOM</a:t>
          </a:r>
          <a:r>
            <a:rPr lang="en-US" sz="1300" dirty="0" smtClean="0">
              <a:solidFill>
                <a:schemeClr val="bg1">
                  <a:lumMod val="65000"/>
                </a:schemeClr>
              </a:solidFill>
            </a:rPr>
            <a:t>)</a:t>
          </a:r>
          <a:endParaRPr lang="en-US" sz="1300" dirty="0">
            <a:solidFill>
              <a:schemeClr val="bg1">
                <a:lumMod val="65000"/>
              </a:schemeClr>
            </a:solidFill>
          </a:endParaRPr>
        </a:p>
      </dgm:t>
    </dgm:pt>
    <dgm:pt modelId="{F95892E1-8A77-4E7A-A581-0DA46943C68A}" type="sibTrans" cxnId="{102FB7CF-2801-43FE-BE0D-C15C0DD4EDA5}">
      <dgm:prSet/>
      <dgm:spPr/>
      <dgm:t>
        <a:bodyPr/>
        <a:lstStyle/>
        <a:p>
          <a:endParaRPr lang="en-US"/>
        </a:p>
      </dgm:t>
    </dgm:pt>
    <dgm:pt modelId="{295A0069-7C4E-4F84-9174-BFB6DC4415F8}" type="parTrans" cxnId="{102FB7CF-2801-43FE-BE0D-C15C0DD4EDA5}">
      <dgm:prSet/>
      <dgm:spPr/>
      <dgm:t>
        <a:bodyPr/>
        <a:lstStyle/>
        <a:p>
          <a:endParaRPr lang="en-US"/>
        </a:p>
      </dgm:t>
    </dgm:pt>
    <dgm:pt modelId="{998A822D-28BA-4B0E-8E27-3F9D372960E5}" type="pres">
      <dgm:prSet presAssocID="{5B543DB2-40FF-40E7-B154-D60423351B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1D2E68-58DD-46B3-9363-A0A63953241C}" type="pres">
      <dgm:prSet presAssocID="{8338CD64-0BB1-4AEB-AA3D-9B3B35CF9AFA}" presName="node" presStyleLbl="node1" presStyleIdx="0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09674-A987-4222-8B01-C60ED03945F1}" type="pres">
      <dgm:prSet presAssocID="{B58C2B2D-FCF6-4037-BEAC-68B1D861C128}" presName="sibTrans" presStyleCnt="0"/>
      <dgm:spPr/>
    </dgm:pt>
    <dgm:pt modelId="{AB92E4C4-BBD2-4192-B856-056A89A2F335}" type="pres">
      <dgm:prSet presAssocID="{2D1FEF5D-BB6A-453F-95CF-A8044DD45958}" presName="node" presStyleLbl="node1" presStyleIdx="1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35406-4DDD-4BC9-905D-207943D3CC2F}" type="pres">
      <dgm:prSet presAssocID="{7E4DD93C-5B27-41D8-A24F-6DD87B0A5A48}" presName="sibTrans" presStyleCnt="0"/>
      <dgm:spPr/>
    </dgm:pt>
    <dgm:pt modelId="{AA3A16B6-F21B-4932-9886-7298CDB8F230}" type="pres">
      <dgm:prSet presAssocID="{CE714E2E-3282-4A24-B61C-0EE68F0E6F9E}" presName="node" presStyleLbl="node1" presStyleIdx="2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7EAF5-8A37-48CA-9DAC-F6937DD30BAD}" type="pres">
      <dgm:prSet presAssocID="{6E73328A-8CCD-4C57-805F-241BD199A1D9}" presName="sibTrans" presStyleCnt="0"/>
      <dgm:spPr/>
    </dgm:pt>
    <dgm:pt modelId="{B3DF0FFF-3F40-489E-B643-D4D35D232FB1}" type="pres">
      <dgm:prSet presAssocID="{EE9277AA-4A2C-4268-9A26-5EDA0137F21E}" presName="node" presStyleLbl="node1" presStyleIdx="3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56251-7E6E-41A1-B0E8-EDA004EBFB0D}" type="pres">
      <dgm:prSet presAssocID="{A891C3A8-B8FD-46DA-936F-F7BE1E7689E3}" presName="sibTrans" presStyleCnt="0"/>
      <dgm:spPr/>
    </dgm:pt>
    <dgm:pt modelId="{B3A156CD-E19F-45B0-B834-9B778D392276}" type="pres">
      <dgm:prSet presAssocID="{7FACB49C-60A5-4509-933C-CC08A1C0CD88}" presName="node" presStyleLbl="node1" presStyleIdx="4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69539-B04F-4A84-846C-C50BB0313418}" type="pres">
      <dgm:prSet presAssocID="{8B6F4010-C231-4FEE-B44E-FC0B340FBF3F}" presName="sibTrans" presStyleCnt="0"/>
      <dgm:spPr/>
    </dgm:pt>
    <dgm:pt modelId="{B97B1905-BCD7-43B7-AF1C-42F7FF10BF03}" type="pres">
      <dgm:prSet presAssocID="{C9E5848A-A011-4452-B53F-6C17159549A1}" presName="node" presStyleLbl="node1" presStyleIdx="5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7DDBA-618B-4E79-B52D-ADE60D8B24B1}" type="pres">
      <dgm:prSet presAssocID="{BF349370-2742-4A72-A7D2-6231E125F8F8}" presName="sibTrans" presStyleCnt="0"/>
      <dgm:spPr/>
    </dgm:pt>
    <dgm:pt modelId="{9BBF417E-B148-4289-A06E-FD5F43A1D12A}" type="pres">
      <dgm:prSet presAssocID="{14286D60-448D-46E7-A34E-EA4F3DB1537D}" presName="node" presStyleLbl="node1" presStyleIdx="6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40787-C1E4-4F76-8796-942A1ADFAB05}" type="pres">
      <dgm:prSet presAssocID="{77203FDC-1B87-4759-B12E-E2AD9CE03684}" presName="sibTrans" presStyleCnt="0"/>
      <dgm:spPr/>
    </dgm:pt>
    <dgm:pt modelId="{9E3E3DBB-679D-4FBD-AE16-EEB6E1F7B76A}" type="pres">
      <dgm:prSet presAssocID="{4E8AE69B-DACD-46EA-8EC4-321ED178C3E0}" presName="node" presStyleLbl="node1" presStyleIdx="7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36F4B-7207-4A60-B7D2-39DD2985D5E9}" type="pres">
      <dgm:prSet presAssocID="{F8FC6337-F0BA-4BC1-998B-07B175002DD5}" presName="sibTrans" presStyleCnt="0"/>
      <dgm:spPr/>
    </dgm:pt>
    <dgm:pt modelId="{811203CE-0CD4-4BA0-9268-0AE6C001D292}" type="pres">
      <dgm:prSet presAssocID="{A51A9225-4081-40E3-ADC5-7E566853C070}" presName="node" presStyleLbl="node1" presStyleIdx="8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D2931-0B5C-43A6-B6E8-5462C49EFBA9}" type="pres">
      <dgm:prSet presAssocID="{5B7A4626-7B81-4048-BE4A-0A6C9887CA35}" presName="sibTrans" presStyleCnt="0"/>
      <dgm:spPr/>
    </dgm:pt>
    <dgm:pt modelId="{FE7042E8-8D86-4BCC-966C-08532168BCC5}" type="pres">
      <dgm:prSet presAssocID="{AE13780C-F8B2-42EF-8B23-BBC72FF9DD2A}" presName="node" presStyleLbl="node1" presStyleIdx="9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CB269-8C8D-4C47-9B7A-824D78B835D3}" type="pres">
      <dgm:prSet presAssocID="{F6F5D689-DF51-4E61-B1A1-18BDB046CE0A}" presName="sibTrans" presStyleCnt="0"/>
      <dgm:spPr/>
    </dgm:pt>
    <dgm:pt modelId="{9DA9DA40-E183-447D-8FF4-B594D33745A2}" type="pres">
      <dgm:prSet presAssocID="{27DBF3C8-8472-4B51-94C9-0F0C0E3A9A84}" presName="node" presStyleLbl="node1" presStyleIdx="10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ED38F-7E9C-406B-8B75-3FB40375AF7E}" type="pres">
      <dgm:prSet presAssocID="{1EC60732-F1CF-4F8E-818E-15AAEABB4A32}" presName="sibTrans" presStyleCnt="0"/>
      <dgm:spPr/>
    </dgm:pt>
    <dgm:pt modelId="{1B5A99AD-0CC4-48E1-A241-95721ADE0987}" type="pres">
      <dgm:prSet presAssocID="{EB6AD3B6-7372-4892-867C-815172342F10}" presName="node" presStyleLbl="node1" presStyleIdx="11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4D5CD-89BF-4679-B68A-340F400DD4B1}" type="pres">
      <dgm:prSet presAssocID="{F95892E1-8A77-4E7A-A581-0DA46943C68A}" presName="sibTrans" presStyleCnt="0"/>
      <dgm:spPr/>
    </dgm:pt>
    <dgm:pt modelId="{0A256A64-2E04-4E24-8AC9-E78C8D4BD3EC}" type="pres">
      <dgm:prSet presAssocID="{B05B838E-4882-4EA4-8DB8-CA2BA13065F7}" presName="node" presStyleLbl="node1" presStyleIdx="12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29905-420C-48A9-A2FF-A976025F8F85}" type="pres">
      <dgm:prSet presAssocID="{75782A50-5ADD-459E-8A5B-F250D0B47838}" presName="sibTrans" presStyleCnt="0"/>
      <dgm:spPr/>
    </dgm:pt>
    <dgm:pt modelId="{4A93D168-630E-44FF-8D43-2ECDE54BF4D8}" type="pres">
      <dgm:prSet presAssocID="{82E393A0-3406-4CE0-812B-9DBBEC43FE8F}" presName="node" presStyleLbl="node1" presStyleIdx="13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58181-881C-4A60-9CBC-9CBB13860449}" type="pres">
      <dgm:prSet presAssocID="{1A941716-6B98-4759-B55F-43D18345F715}" presName="sibTrans" presStyleCnt="0"/>
      <dgm:spPr/>
    </dgm:pt>
    <dgm:pt modelId="{F9F6BB75-9D34-4062-A069-5DB91DCB46BC}" type="pres">
      <dgm:prSet presAssocID="{C33DEE14-847D-4EE0-BEAE-D3B29AE0B7A8}" presName="node" presStyleLbl="node1" presStyleIdx="14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A1620-9FA3-4FAE-896E-560D8F52FEF4}" type="pres">
      <dgm:prSet presAssocID="{2B612436-B2F9-456C-B395-B8B944346266}" presName="sibTrans" presStyleCnt="0"/>
      <dgm:spPr/>
    </dgm:pt>
    <dgm:pt modelId="{ABF2136E-F3EF-420A-9663-0DAC027B9CDC}" type="pres">
      <dgm:prSet presAssocID="{5A26CF9C-FE26-4ED7-AA59-E14BDBD99B0D}" presName="node" presStyleLbl="node1" presStyleIdx="15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F2F1C-EF9E-4A8C-B12D-4BCF7C7F1E7A}" type="pres">
      <dgm:prSet presAssocID="{22A8F867-694A-4DDB-A12E-BCC03ABEA112}" presName="sibTrans" presStyleCnt="0"/>
      <dgm:spPr/>
    </dgm:pt>
    <dgm:pt modelId="{289D6749-B088-45AC-ADBC-C4D610BE922A}" type="pres">
      <dgm:prSet presAssocID="{797FCDBF-5F5C-4835-83FE-7EDFA3EA0924}" presName="node" presStyleLbl="node1" presStyleIdx="16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ECEC9-B492-4AA4-B1AC-DE22E0B61C05}" type="pres">
      <dgm:prSet presAssocID="{53CFBC13-660C-4593-9F35-A6CE49F88052}" presName="sibTrans" presStyleCnt="0"/>
      <dgm:spPr/>
    </dgm:pt>
    <dgm:pt modelId="{AE8A20C0-F6F4-4B47-85F1-E0213F0D7739}" type="pres">
      <dgm:prSet presAssocID="{1D495563-C24F-4ABD-98B3-7F3482BAA59A}" presName="node" presStyleLbl="node1" presStyleIdx="17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08997-BB6E-444C-9FA7-0C22A2DCD230}" type="pres">
      <dgm:prSet presAssocID="{A3594F96-CDA7-47CB-B30A-E6FE2BB3F57F}" presName="sibTrans" presStyleCnt="0"/>
      <dgm:spPr/>
    </dgm:pt>
    <dgm:pt modelId="{D31303FB-C5A1-4AE8-9891-FA90D1851C59}" type="pres">
      <dgm:prSet presAssocID="{DABFA225-115A-4485-9D9B-F45913527950}" presName="node" presStyleLbl="node1" presStyleIdx="18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4389D-60CF-4E38-B55F-74CB1CB0B985}" type="pres">
      <dgm:prSet presAssocID="{4C1C782C-4059-4C66-903C-B990361BF1E8}" presName="sibTrans" presStyleCnt="0"/>
      <dgm:spPr/>
    </dgm:pt>
    <dgm:pt modelId="{B3A19FA8-04E5-4DF4-AB48-9B2E0C8FDC21}" type="pres">
      <dgm:prSet presAssocID="{C9AAB566-E3CD-4E69-8E8D-3AE624F52071}" presName="node" presStyleLbl="node1" presStyleIdx="19" presStyleCnt="20" custScaleX="109185" custScaleY="9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EEBADF-8317-43B9-965A-F37BB30F6571}" srcId="{5B543DB2-40FF-40E7-B154-D60423351B2D}" destId="{7FACB49C-60A5-4509-933C-CC08A1C0CD88}" srcOrd="4" destOrd="0" parTransId="{175B42A5-CA17-484A-BE3C-4FB145139DFB}" sibTransId="{8B6F4010-C231-4FEE-B44E-FC0B340FBF3F}"/>
    <dgm:cxn modelId="{EA97738C-52B2-4A67-81AA-C3B33D7B3805}" srcId="{5B543DB2-40FF-40E7-B154-D60423351B2D}" destId="{5A26CF9C-FE26-4ED7-AA59-E14BDBD99B0D}" srcOrd="15" destOrd="0" parTransId="{0FCA8C36-BA13-4F08-9C66-EF6FFC7B4DB5}" sibTransId="{22A8F867-694A-4DDB-A12E-BCC03ABEA112}"/>
    <dgm:cxn modelId="{15D0367A-391D-442C-AA7C-B41710CEE7BE}" type="presOf" srcId="{1D495563-C24F-4ABD-98B3-7F3482BAA59A}" destId="{AE8A20C0-F6F4-4B47-85F1-E0213F0D7739}" srcOrd="0" destOrd="0" presId="urn:microsoft.com/office/officeart/2005/8/layout/default"/>
    <dgm:cxn modelId="{5129483C-7014-4A42-BBE9-9C9805FE0AC7}" srcId="{5B543DB2-40FF-40E7-B154-D60423351B2D}" destId="{AE13780C-F8B2-42EF-8B23-BBC72FF9DD2A}" srcOrd="9" destOrd="0" parTransId="{ACEECBB8-F4A4-463F-96D0-8ADF3DF64A51}" sibTransId="{F6F5D689-DF51-4E61-B1A1-18BDB046CE0A}"/>
    <dgm:cxn modelId="{2B8F6F2B-51B2-478D-A4E2-6AA9A212C00E}" srcId="{5B543DB2-40FF-40E7-B154-D60423351B2D}" destId="{82E393A0-3406-4CE0-812B-9DBBEC43FE8F}" srcOrd="13" destOrd="0" parTransId="{2E2F3002-0FBC-4DD4-AC54-19F7968A1056}" sibTransId="{1A941716-6B98-4759-B55F-43D18345F715}"/>
    <dgm:cxn modelId="{102FB7CF-2801-43FE-BE0D-C15C0DD4EDA5}" srcId="{5B543DB2-40FF-40E7-B154-D60423351B2D}" destId="{EB6AD3B6-7372-4892-867C-815172342F10}" srcOrd="11" destOrd="0" parTransId="{295A0069-7C4E-4F84-9174-BFB6DC4415F8}" sibTransId="{F95892E1-8A77-4E7A-A581-0DA46943C68A}"/>
    <dgm:cxn modelId="{31F7E00B-0AC7-4B34-A227-4C495949FB0B}" type="presOf" srcId="{C9AAB566-E3CD-4E69-8E8D-3AE624F52071}" destId="{B3A19FA8-04E5-4DF4-AB48-9B2E0C8FDC21}" srcOrd="0" destOrd="0" presId="urn:microsoft.com/office/officeart/2005/8/layout/default"/>
    <dgm:cxn modelId="{D80D9680-A930-4391-9ED1-028523C05020}" srcId="{5B543DB2-40FF-40E7-B154-D60423351B2D}" destId="{C33DEE14-847D-4EE0-BEAE-D3B29AE0B7A8}" srcOrd="14" destOrd="0" parTransId="{28795E9E-4B9E-4B73-9B64-9942EDA83000}" sibTransId="{2B612436-B2F9-456C-B395-B8B944346266}"/>
    <dgm:cxn modelId="{DCF1D5DA-0427-4828-BF68-8011E13AF2FC}" type="presOf" srcId="{8338CD64-0BB1-4AEB-AA3D-9B3B35CF9AFA}" destId="{F71D2E68-58DD-46B3-9363-A0A63953241C}" srcOrd="0" destOrd="0" presId="urn:microsoft.com/office/officeart/2005/8/layout/default"/>
    <dgm:cxn modelId="{23CECE5E-6EE3-49BE-90D9-03FF1FC357A4}" type="presOf" srcId="{AE13780C-F8B2-42EF-8B23-BBC72FF9DD2A}" destId="{FE7042E8-8D86-4BCC-966C-08532168BCC5}" srcOrd="0" destOrd="0" presId="urn:microsoft.com/office/officeart/2005/8/layout/default"/>
    <dgm:cxn modelId="{D7AF42CF-E308-4A31-A667-A9BF5BDF6775}" type="presOf" srcId="{EB6AD3B6-7372-4892-867C-815172342F10}" destId="{1B5A99AD-0CC4-48E1-A241-95721ADE0987}" srcOrd="0" destOrd="0" presId="urn:microsoft.com/office/officeart/2005/8/layout/default"/>
    <dgm:cxn modelId="{873707FD-D227-481A-A021-B8C4C05FD64E}" type="presOf" srcId="{5B543DB2-40FF-40E7-B154-D60423351B2D}" destId="{998A822D-28BA-4B0E-8E27-3F9D372960E5}" srcOrd="0" destOrd="0" presId="urn:microsoft.com/office/officeart/2005/8/layout/default"/>
    <dgm:cxn modelId="{CB4F4240-0721-44A9-8710-F61A0563244F}" srcId="{5B543DB2-40FF-40E7-B154-D60423351B2D}" destId="{14286D60-448D-46E7-A34E-EA4F3DB1537D}" srcOrd="6" destOrd="0" parTransId="{F0DDE18A-B2AC-47E0-B859-BBBBD4A87974}" sibTransId="{77203FDC-1B87-4759-B12E-E2AD9CE03684}"/>
    <dgm:cxn modelId="{90550E28-F4B2-4AAB-AE24-0C2D92BDEA28}" type="presOf" srcId="{7FACB49C-60A5-4509-933C-CC08A1C0CD88}" destId="{B3A156CD-E19F-45B0-B834-9B778D392276}" srcOrd="0" destOrd="0" presId="urn:microsoft.com/office/officeart/2005/8/layout/default"/>
    <dgm:cxn modelId="{F2EF5BD8-8C04-4D9C-8360-9A51347F2D2B}" srcId="{5B543DB2-40FF-40E7-B154-D60423351B2D}" destId="{1D495563-C24F-4ABD-98B3-7F3482BAA59A}" srcOrd="17" destOrd="0" parTransId="{BA576A05-E95C-4ABB-8D10-CC44BF9841BB}" sibTransId="{A3594F96-CDA7-47CB-B30A-E6FE2BB3F57F}"/>
    <dgm:cxn modelId="{AFF15C83-F375-4D7D-9180-C5B8A1F77F23}" srcId="{5B543DB2-40FF-40E7-B154-D60423351B2D}" destId="{8338CD64-0BB1-4AEB-AA3D-9B3B35CF9AFA}" srcOrd="0" destOrd="0" parTransId="{655A28B1-37B7-41A8-98B9-A29499CBE75E}" sibTransId="{B58C2B2D-FCF6-4037-BEAC-68B1D861C128}"/>
    <dgm:cxn modelId="{48F94C69-F912-4922-941C-E3E28DDA3B9A}" srcId="{5B543DB2-40FF-40E7-B154-D60423351B2D}" destId="{4E8AE69B-DACD-46EA-8EC4-321ED178C3E0}" srcOrd="7" destOrd="0" parTransId="{993821EC-55F9-4C67-9B90-8D53C544FAAD}" sibTransId="{F8FC6337-F0BA-4BC1-998B-07B175002DD5}"/>
    <dgm:cxn modelId="{BC76091D-BA12-41A5-B111-B4B21347F400}" srcId="{5B543DB2-40FF-40E7-B154-D60423351B2D}" destId="{B05B838E-4882-4EA4-8DB8-CA2BA13065F7}" srcOrd="12" destOrd="0" parTransId="{3B7BD454-E056-4ADD-BD01-E7976D142467}" sibTransId="{75782A50-5ADD-459E-8A5B-F250D0B47838}"/>
    <dgm:cxn modelId="{AF8FC047-C729-4E0C-8D5B-8D3DAEF1F98D}" type="presOf" srcId="{B05B838E-4882-4EA4-8DB8-CA2BA13065F7}" destId="{0A256A64-2E04-4E24-8AC9-E78C8D4BD3EC}" srcOrd="0" destOrd="0" presId="urn:microsoft.com/office/officeart/2005/8/layout/default"/>
    <dgm:cxn modelId="{C7E6AFF0-B90A-4AD5-B78F-7F42E1B9DC63}" srcId="{5B543DB2-40FF-40E7-B154-D60423351B2D}" destId="{27DBF3C8-8472-4B51-94C9-0F0C0E3A9A84}" srcOrd="10" destOrd="0" parTransId="{6CBADF3F-8405-4E0D-A289-0A3AAD2210DD}" sibTransId="{1EC60732-F1CF-4F8E-818E-15AAEABB4A32}"/>
    <dgm:cxn modelId="{F54146BA-16DC-4A6B-89B4-7C4E81FB5B54}" type="presOf" srcId="{5A26CF9C-FE26-4ED7-AA59-E14BDBD99B0D}" destId="{ABF2136E-F3EF-420A-9663-0DAC027B9CDC}" srcOrd="0" destOrd="0" presId="urn:microsoft.com/office/officeart/2005/8/layout/default"/>
    <dgm:cxn modelId="{D159B8E6-6DAC-41D8-AA2F-D102EB7183A0}" type="presOf" srcId="{82E393A0-3406-4CE0-812B-9DBBEC43FE8F}" destId="{4A93D168-630E-44FF-8D43-2ECDE54BF4D8}" srcOrd="0" destOrd="0" presId="urn:microsoft.com/office/officeart/2005/8/layout/default"/>
    <dgm:cxn modelId="{C16CCA99-4FF8-492F-AF15-DC25AE9CF44F}" type="presOf" srcId="{A51A9225-4081-40E3-ADC5-7E566853C070}" destId="{811203CE-0CD4-4BA0-9268-0AE6C001D292}" srcOrd="0" destOrd="0" presId="urn:microsoft.com/office/officeart/2005/8/layout/default"/>
    <dgm:cxn modelId="{A9CDDF68-10BB-4368-B7C6-39E338446D5B}" type="presOf" srcId="{27DBF3C8-8472-4B51-94C9-0F0C0E3A9A84}" destId="{9DA9DA40-E183-447D-8FF4-B594D33745A2}" srcOrd="0" destOrd="0" presId="urn:microsoft.com/office/officeart/2005/8/layout/default"/>
    <dgm:cxn modelId="{5A141B8B-B2BF-4C8B-BBF2-E91E244A538E}" type="presOf" srcId="{C33DEE14-847D-4EE0-BEAE-D3B29AE0B7A8}" destId="{F9F6BB75-9D34-4062-A069-5DB91DCB46BC}" srcOrd="0" destOrd="0" presId="urn:microsoft.com/office/officeart/2005/8/layout/default"/>
    <dgm:cxn modelId="{9BB0A041-5948-47E4-A3E8-F70BD2CF6209}" type="presOf" srcId="{797FCDBF-5F5C-4835-83FE-7EDFA3EA0924}" destId="{289D6749-B088-45AC-ADBC-C4D610BE922A}" srcOrd="0" destOrd="0" presId="urn:microsoft.com/office/officeart/2005/8/layout/default"/>
    <dgm:cxn modelId="{720E49FD-A17B-4AFD-846A-B5AD8006DBB3}" srcId="{5B543DB2-40FF-40E7-B154-D60423351B2D}" destId="{797FCDBF-5F5C-4835-83FE-7EDFA3EA0924}" srcOrd="16" destOrd="0" parTransId="{274FD6AE-C745-4487-9359-644EAC5BAC8B}" sibTransId="{53CFBC13-660C-4593-9F35-A6CE49F88052}"/>
    <dgm:cxn modelId="{1BAED599-3BD5-4173-85C7-1EF100745E30}" type="presOf" srcId="{CE714E2E-3282-4A24-B61C-0EE68F0E6F9E}" destId="{AA3A16B6-F21B-4932-9886-7298CDB8F230}" srcOrd="0" destOrd="0" presId="urn:microsoft.com/office/officeart/2005/8/layout/default"/>
    <dgm:cxn modelId="{A6D65720-1F43-4CAE-A2DF-6F3FD23E099A}" type="presOf" srcId="{4E8AE69B-DACD-46EA-8EC4-321ED178C3E0}" destId="{9E3E3DBB-679D-4FBD-AE16-EEB6E1F7B76A}" srcOrd="0" destOrd="0" presId="urn:microsoft.com/office/officeart/2005/8/layout/default"/>
    <dgm:cxn modelId="{FB61702C-58EF-452C-96B1-D1E53646F114}" type="presOf" srcId="{C9E5848A-A011-4452-B53F-6C17159549A1}" destId="{B97B1905-BCD7-43B7-AF1C-42F7FF10BF03}" srcOrd="0" destOrd="0" presId="urn:microsoft.com/office/officeart/2005/8/layout/default"/>
    <dgm:cxn modelId="{27F8C056-134F-444B-9749-3FE078DE7F4C}" type="presOf" srcId="{14286D60-448D-46E7-A34E-EA4F3DB1537D}" destId="{9BBF417E-B148-4289-A06E-FD5F43A1D12A}" srcOrd="0" destOrd="0" presId="urn:microsoft.com/office/officeart/2005/8/layout/default"/>
    <dgm:cxn modelId="{CFE1976F-A2AA-46E9-9ACE-36165F4B53E6}" srcId="{5B543DB2-40FF-40E7-B154-D60423351B2D}" destId="{C9E5848A-A011-4452-B53F-6C17159549A1}" srcOrd="5" destOrd="0" parTransId="{17A5B478-9FF1-4B69-807B-4212C2765645}" sibTransId="{BF349370-2742-4A72-A7D2-6231E125F8F8}"/>
    <dgm:cxn modelId="{87C0902F-9060-407C-8ED3-AD949907A4F8}" srcId="{5B543DB2-40FF-40E7-B154-D60423351B2D}" destId="{C9AAB566-E3CD-4E69-8E8D-3AE624F52071}" srcOrd="19" destOrd="0" parTransId="{910890D4-53FA-4BCA-BE83-C8EE063E2045}" sibTransId="{F99F4B2C-B1CF-4C61-B0B4-4053B3870BBA}"/>
    <dgm:cxn modelId="{1B798E7A-0D91-43DE-A617-AE373370D6A9}" srcId="{5B543DB2-40FF-40E7-B154-D60423351B2D}" destId="{DABFA225-115A-4485-9D9B-F45913527950}" srcOrd="18" destOrd="0" parTransId="{CEEBBE64-EA3F-4264-9EC4-4A4D7445E300}" sibTransId="{4C1C782C-4059-4C66-903C-B990361BF1E8}"/>
    <dgm:cxn modelId="{3A467930-FAA2-4DA8-9A66-6F617A3CA191}" type="presOf" srcId="{2D1FEF5D-BB6A-453F-95CF-A8044DD45958}" destId="{AB92E4C4-BBD2-4192-B856-056A89A2F335}" srcOrd="0" destOrd="0" presId="urn:microsoft.com/office/officeart/2005/8/layout/default"/>
    <dgm:cxn modelId="{491DA6A7-98A4-4AF3-BC67-3EFFBFDB893E}" srcId="{5B543DB2-40FF-40E7-B154-D60423351B2D}" destId="{CE714E2E-3282-4A24-B61C-0EE68F0E6F9E}" srcOrd="2" destOrd="0" parTransId="{A9E5EDFA-608D-4791-80F0-4E2D8BAEC64F}" sibTransId="{6E73328A-8CCD-4C57-805F-241BD199A1D9}"/>
    <dgm:cxn modelId="{2556BF5D-2F28-4846-93DC-23EEBB547043}" srcId="{5B543DB2-40FF-40E7-B154-D60423351B2D}" destId="{EE9277AA-4A2C-4268-9A26-5EDA0137F21E}" srcOrd="3" destOrd="0" parTransId="{DA978DEB-A353-4EB5-BEA7-014126D26F40}" sibTransId="{A891C3A8-B8FD-46DA-936F-F7BE1E7689E3}"/>
    <dgm:cxn modelId="{5397DDAC-1863-45B1-952E-35A9E2F6DAC9}" srcId="{5B543DB2-40FF-40E7-B154-D60423351B2D}" destId="{A51A9225-4081-40E3-ADC5-7E566853C070}" srcOrd="8" destOrd="0" parTransId="{5C0812F9-4C81-4F92-A647-035D4B342F70}" sibTransId="{5B7A4626-7B81-4048-BE4A-0A6C9887CA35}"/>
    <dgm:cxn modelId="{DE244D62-0C4E-4EFD-A953-BE1EAE747BD1}" type="presOf" srcId="{DABFA225-115A-4485-9D9B-F45913527950}" destId="{D31303FB-C5A1-4AE8-9891-FA90D1851C59}" srcOrd="0" destOrd="0" presId="urn:microsoft.com/office/officeart/2005/8/layout/default"/>
    <dgm:cxn modelId="{EAF2CE86-3353-4DA0-AFA9-456EE37E2787}" type="presOf" srcId="{EE9277AA-4A2C-4268-9A26-5EDA0137F21E}" destId="{B3DF0FFF-3F40-489E-B643-D4D35D232FB1}" srcOrd="0" destOrd="0" presId="urn:microsoft.com/office/officeart/2005/8/layout/default"/>
    <dgm:cxn modelId="{F3C23493-8DDA-4456-BACD-EB5AC61E03F1}" srcId="{5B543DB2-40FF-40E7-B154-D60423351B2D}" destId="{2D1FEF5D-BB6A-453F-95CF-A8044DD45958}" srcOrd="1" destOrd="0" parTransId="{75772E1E-CA34-47A8-8838-8CCD4CF54FF6}" sibTransId="{7E4DD93C-5B27-41D8-A24F-6DD87B0A5A48}"/>
    <dgm:cxn modelId="{5D4ABAA1-738D-45AB-B2E4-7EAC79791A43}" type="presParOf" srcId="{998A822D-28BA-4B0E-8E27-3F9D372960E5}" destId="{F71D2E68-58DD-46B3-9363-A0A63953241C}" srcOrd="0" destOrd="0" presId="urn:microsoft.com/office/officeart/2005/8/layout/default"/>
    <dgm:cxn modelId="{28C61BB7-57EB-44C1-B0E8-16CFE0B56BCD}" type="presParOf" srcId="{998A822D-28BA-4B0E-8E27-3F9D372960E5}" destId="{2A009674-A987-4222-8B01-C60ED03945F1}" srcOrd="1" destOrd="0" presId="urn:microsoft.com/office/officeart/2005/8/layout/default"/>
    <dgm:cxn modelId="{94DE10B7-E8C2-4FB1-977C-FDCB972EAA8D}" type="presParOf" srcId="{998A822D-28BA-4B0E-8E27-3F9D372960E5}" destId="{AB92E4C4-BBD2-4192-B856-056A89A2F335}" srcOrd="2" destOrd="0" presId="urn:microsoft.com/office/officeart/2005/8/layout/default"/>
    <dgm:cxn modelId="{053A08A5-0C33-4FCB-98D1-2A859C145E6B}" type="presParOf" srcId="{998A822D-28BA-4B0E-8E27-3F9D372960E5}" destId="{E0535406-4DDD-4BC9-905D-207943D3CC2F}" srcOrd="3" destOrd="0" presId="urn:microsoft.com/office/officeart/2005/8/layout/default"/>
    <dgm:cxn modelId="{0E066379-378A-4817-9579-583006A19762}" type="presParOf" srcId="{998A822D-28BA-4B0E-8E27-3F9D372960E5}" destId="{AA3A16B6-F21B-4932-9886-7298CDB8F230}" srcOrd="4" destOrd="0" presId="urn:microsoft.com/office/officeart/2005/8/layout/default"/>
    <dgm:cxn modelId="{E702E811-35D3-4C87-9243-302530F57F4B}" type="presParOf" srcId="{998A822D-28BA-4B0E-8E27-3F9D372960E5}" destId="{EE27EAF5-8A37-48CA-9DAC-F6937DD30BAD}" srcOrd="5" destOrd="0" presId="urn:microsoft.com/office/officeart/2005/8/layout/default"/>
    <dgm:cxn modelId="{56AA90F8-B0EC-4194-A426-9F99B8FB56E6}" type="presParOf" srcId="{998A822D-28BA-4B0E-8E27-3F9D372960E5}" destId="{B3DF0FFF-3F40-489E-B643-D4D35D232FB1}" srcOrd="6" destOrd="0" presId="urn:microsoft.com/office/officeart/2005/8/layout/default"/>
    <dgm:cxn modelId="{B7B25720-B2ED-457C-8D3C-FAA901A06D2B}" type="presParOf" srcId="{998A822D-28BA-4B0E-8E27-3F9D372960E5}" destId="{08256251-7E6E-41A1-B0E8-EDA004EBFB0D}" srcOrd="7" destOrd="0" presId="urn:microsoft.com/office/officeart/2005/8/layout/default"/>
    <dgm:cxn modelId="{50D22CC0-BB35-4795-B674-299904129B12}" type="presParOf" srcId="{998A822D-28BA-4B0E-8E27-3F9D372960E5}" destId="{B3A156CD-E19F-45B0-B834-9B778D392276}" srcOrd="8" destOrd="0" presId="urn:microsoft.com/office/officeart/2005/8/layout/default"/>
    <dgm:cxn modelId="{1DE20460-C588-4A42-A44A-43E4820BA924}" type="presParOf" srcId="{998A822D-28BA-4B0E-8E27-3F9D372960E5}" destId="{F0169539-B04F-4A84-846C-C50BB0313418}" srcOrd="9" destOrd="0" presId="urn:microsoft.com/office/officeart/2005/8/layout/default"/>
    <dgm:cxn modelId="{F9C30953-12EA-4150-BF37-20F2A4CC1026}" type="presParOf" srcId="{998A822D-28BA-4B0E-8E27-3F9D372960E5}" destId="{B97B1905-BCD7-43B7-AF1C-42F7FF10BF03}" srcOrd="10" destOrd="0" presId="urn:microsoft.com/office/officeart/2005/8/layout/default"/>
    <dgm:cxn modelId="{B23E2268-2579-45FE-9404-ECFC7BE78C74}" type="presParOf" srcId="{998A822D-28BA-4B0E-8E27-3F9D372960E5}" destId="{61A7DDBA-618B-4E79-B52D-ADE60D8B24B1}" srcOrd="11" destOrd="0" presId="urn:microsoft.com/office/officeart/2005/8/layout/default"/>
    <dgm:cxn modelId="{CCD204C7-E3B5-4BE7-8851-EFB20964F432}" type="presParOf" srcId="{998A822D-28BA-4B0E-8E27-3F9D372960E5}" destId="{9BBF417E-B148-4289-A06E-FD5F43A1D12A}" srcOrd="12" destOrd="0" presId="urn:microsoft.com/office/officeart/2005/8/layout/default"/>
    <dgm:cxn modelId="{B1954E83-7DCC-4107-AE7A-963B2B46BAE3}" type="presParOf" srcId="{998A822D-28BA-4B0E-8E27-3F9D372960E5}" destId="{F4840787-C1E4-4F76-8796-942A1ADFAB05}" srcOrd="13" destOrd="0" presId="urn:microsoft.com/office/officeart/2005/8/layout/default"/>
    <dgm:cxn modelId="{047070E3-3677-4967-80DC-5C9A823A2D99}" type="presParOf" srcId="{998A822D-28BA-4B0E-8E27-3F9D372960E5}" destId="{9E3E3DBB-679D-4FBD-AE16-EEB6E1F7B76A}" srcOrd="14" destOrd="0" presId="urn:microsoft.com/office/officeart/2005/8/layout/default"/>
    <dgm:cxn modelId="{9325A3C8-8B31-4CAB-8F24-50A4E9F83E1E}" type="presParOf" srcId="{998A822D-28BA-4B0E-8E27-3F9D372960E5}" destId="{17336F4B-7207-4A60-B7D2-39DD2985D5E9}" srcOrd="15" destOrd="0" presId="urn:microsoft.com/office/officeart/2005/8/layout/default"/>
    <dgm:cxn modelId="{5387FC20-FBD4-4A5B-A20F-C63DD6A1C25B}" type="presParOf" srcId="{998A822D-28BA-4B0E-8E27-3F9D372960E5}" destId="{811203CE-0CD4-4BA0-9268-0AE6C001D292}" srcOrd="16" destOrd="0" presId="urn:microsoft.com/office/officeart/2005/8/layout/default"/>
    <dgm:cxn modelId="{03DAD828-16D9-4546-8B96-C8808CEA7F1F}" type="presParOf" srcId="{998A822D-28BA-4B0E-8E27-3F9D372960E5}" destId="{94FD2931-0B5C-43A6-B6E8-5462C49EFBA9}" srcOrd="17" destOrd="0" presId="urn:microsoft.com/office/officeart/2005/8/layout/default"/>
    <dgm:cxn modelId="{7422CCC5-B521-47C9-AAE3-3CF0C71567D8}" type="presParOf" srcId="{998A822D-28BA-4B0E-8E27-3F9D372960E5}" destId="{FE7042E8-8D86-4BCC-966C-08532168BCC5}" srcOrd="18" destOrd="0" presId="urn:microsoft.com/office/officeart/2005/8/layout/default"/>
    <dgm:cxn modelId="{46456CF0-7DFA-4D76-A857-CB8C006044CC}" type="presParOf" srcId="{998A822D-28BA-4B0E-8E27-3F9D372960E5}" destId="{107CB269-8C8D-4C47-9B7A-824D78B835D3}" srcOrd="19" destOrd="0" presId="urn:microsoft.com/office/officeart/2005/8/layout/default"/>
    <dgm:cxn modelId="{4AD75143-F52A-4C67-A572-E7F4F9A0E9CD}" type="presParOf" srcId="{998A822D-28BA-4B0E-8E27-3F9D372960E5}" destId="{9DA9DA40-E183-447D-8FF4-B594D33745A2}" srcOrd="20" destOrd="0" presId="urn:microsoft.com/office/officeart/2005/8/layout/default"/>
    <dgm:cxn modelId="{F07BCD5F-C9AE-40DA-B252-F61B40128DFC}" type="presParOf" srcId="{998A822D-28BA-4B0E-8E27-3F9D372960E5}" destId="{DFCED38F-7E9C-406B-8B75-3FB40375AF7E}" srcOrd="21" destOrd="0" presId="urn:microsoft.com/office/officeart/2005/8/layout/default"/>
    <dgm:cxn modelId="{CE0641D6-9166-41D8-BA7E-ECC9ACD5591E}" type="presParOf" srcId="{998A822D-28BA-4B0E-8E27-3F9D372960E5}" destId="{1B5A99AD-0CC4-48E1-A241-95721ADE0987}" srcOrd="22" destOrd="0" presId="urn:microsoft.com/office/officeart/2005/8/layout/default"/>
    <dgm:cxn modelId="{C5CBBE2A-42C1-4B9B-8B3E-BE9F5C122051}" type="presParOf" srcId="{998A822D-28BA-4B0E-8E27-3F9D372960E5}" destId="{D974D5CD-89BF-4679-B68A-340F400DD4B1}" srcOrd="23" destOrd="0" presId="urn:microsoft.com/office/officeart/2005/8/layout/default"/>
    <dgm:cxn modelId="{4FE3ADAC-6827-43E4-B4E4-A1E40C07D0A8}" type="presParOf" srcId="{998A822D-28BA-4B0E-8E27-3F9D372960E5}" destId="{0A256A64-2E04-4E24-8AC9-E78C8D4BD3EC}" srcOrd="24" destOrd="0" presId="urn:microsoft.com/office/officeart/2005/8/layout/default"/>
    <dgm:cxn modelId="{FC164167-D798-4B81-ABE6-CD01EECF3F47}" type="presParOf" srcId="{998A822D-28BA-4B0E-8E27-3F9D372960E5}" destId="{21829905-420C-48A9-A2FF-A976025F8F85}" srcOrd="25" destOrd="0" presId="urn:microsoft.com/office/officeart/2005/8/layout/default"/>
    <dgm:cxn modelId="{C800A6BC-B2B0-419B-882C-C806AF8E4101}" type="presParOf" srcId="{998A822D-28BA-4B0E-8E27-3F9D372960E5}" destId="{4A93D168-630E-44FF-8D43-2ECDE54BF4D8}" srcOrd="26" destOrd="0" presId="urn:microsoft.com/office/officeart/2005/8/layout/default"/>
    <dgm:cxn modelId="{1E070BBD-2BC4-4FD5-9D85-FE4F3399CBD1}" type="presParOf" srcId="{998A822D-28BA-4B0E-8E27-3F9D372960E5}" destId="{5BD58181-881C-4A60-9CBC-9CBB13860449}" srcOrd="27" destOrd="0" presId="urn:microsoft.com/office/officeart/2005/8/layout/default"/>
    <dgm:cxn modelId="{91E8DCD1-4157-4B03-A317-F86021844C76}" type="presParOf" srcId="{998A822D-28BA-4B0E-8E27-3F9D372960E5}" destId="{F9F6BB75-9D34-4062-A069-5DB91DCB46BC}" srcOrd="28" destOrd="0" presId="urn:microsoft.com/office/officeart/2005/8/layout/default"/>
    <dgm:cxn modelId="{9814688D-5E72-42AE-A3B5-C1275935C709}" type="presParOf" srcId="{998A822D-28BA-4B0E-8E27-3F9D372960E5}" destId="{EFBA1620-9FA3-4FAE-896E-560D8F52FEF4}" srcOrd="29" destOrd="0" presId="urn:microsoft.com/office/officeart/2005/8/layout/default"/>
    <dgm:cxn modelId="{8387E898-4429-4ECD-A087-FCB5BAF4F510}" type="presParOf" srcId="{998A822D-28BA-4B0E-8E27-3F9D372960E5}" destId="{ABF2136E-F3EF-420A-9663-0DAC027B9CDC}" srcOrd="30" destOrd="0" presId="urn:microsoft.com/office/officeart/2005/8/layout/default"/>
    <dgm:cxn modelId="{618CE29A-DC28-447C-BA0D-408AAB242838}" type="presParOf" srcId="{998A822D-28BA-4B0E-8E27-3F9D372960E5}" destId="{C51F2F1C-EF9E-4A8C-B12D-4BCF7C7F1E7A}" srcOrd="31" destOrd="0" presId="urn:microsoft.com/office/officeart/2005/8/layout/default"/>
    <dgm:cxn modelId="{A1713E14-FE72-41F0-B484-61F3390F6979}" type="presParOf" srcId="{998A822D-28BA-4B0E-8E27-3F9D372960E5}" destId="{289D6749-B088-45AC-ADBC-C4D610BE922A}" srcOrd="32" destOrd="0" presId="urn:microsoft.com/office/officeart/2005/8/layout/default"/>
    <dgm:cxn modelId="{CC50E0DE-FA7E-43FF-8A51-75F3A2CB1920}" type="presParOf" srcId="{998A822D-28BA-4B0E-8E27-3F9D372960E5}" destId="{F4DECEC9-B492-4AA4-B1AC-DE22E0B61C05}" srcOrd="33" destOrd="0" presId="urn:microsoft.com/office/officeart/2005/8/layout/default"/>
    <dgm:cxn modelId="{015EF325-328A-4DF0-9667-458AB27EFD6B}" type="presParOf" srcId="{998A822D-28BA-4B0E-8E27-3F9D372960E5}" destId="{AE8A20C0-F6F4-4B47-85F1-E0213F0D7739}" srcOrd="34" destOrd="0" presId="urn:microsoft.com/office/officeart/2005/8/layout/default"/>
    <dgm:cxn modelId="{1EAFD78F-A613-4F1D-B5E9-7FE7BF52FB9F}" type="presParOf" srcId="{998A822D-28BA-4B0E-8E27-3F9D372960E5}" destId="{ED008997-BB6E-444C-9FA7-0C22A2DCD230}" srcOrd="35" destOrd="0" presId="urn:microsoft.com/office/officeart/2005/8/layout/default"/>
    <dgm:cxn modelId="{B3BB8D53-E652-4B09-BAA3-A18C3E4120A9}" type="presParOf" srcId="{998A822D-28BA-4B0E-8E27-3F9D372960E5}" destId="{D31303FB-C5A1-4AE8-9891-FA90D1851C59}" srcOrd="36" destOrd="0" presId="urn:microsoft.com/office/officeart/2005/8/layout/default"/>
    <dgm:cxn modelId="{AC851D32-A6CD-46C5-9E36-56CCFDF395BD}" type="presParOf" srcId="{998A822D-28BA-4B0E-8E27-3F9D372960E5}" destId="{C6C4389D-60CF-4E38-B55F-74CB1CB0B985}" srcOrd="37" destOrd="0" presId="urn:microsoft.com/office/officeart/2005/8/layout/default"/>
    <dgm:cxn modelId="{5C6D4FEE-E343-4C59-9432-22DF8D854F51}" type="presParOf" srcId="{998A822D-28BA-4B0E-8E27-3F9D372960E5}" destId="{B3A19FA8-04E5-4DF4-AB48-9B2E0C8FDC21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D2E68-58DD-46B3-9363-A0A63953241C}">
      <dsp:nvSpPr>
        <dsp:cNvPr id="0" name=""/>
        <dsp:cNvSpPr/>
      </dsp:nvSpPr>
      <dsp:spPr>
        <a:xfrm>
          <a:off x="987585" y="2235"/>
          <a:ext cx="1829175" cy="93776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baseline="0" dirty="0"/>
            <a:t>Spatial Resolution Time Horizon</a:t>
          </a:r>
        </a:p>
      </dsp:txBody>
      <dsp:txXfrm>
        <a:off x="987585" y="2235"/>
        <a:ext cx="1829175" cy="937762"/>
      </dsp:txXfrm>
    </dsp:sp>
    <dsp:sp modelId="{AB92E4C4-BBD2-4192-B856-056A89A2F335}">
      <dsp:nvSpPr>
        <dsp:cNvPr id="0" name=""/>
        <dsp:cNvSpPr/>
      </dsp:nvSpPr>
      <dsp:spPr>
        <a:xfrm>
          <a:off x="2984290" y="2235"/>
          <a:ext cx="1829175" cy="93776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baseline="0" dirty="0"/>
            <a:t>Operational Activity</a:t>
          </a:r>
        </a:p>
      </dsp:txBody>
      <dsp:txXfrm>
        <a:off x="2984290" y="2235"/>
        <a:ext cx="1829175" cy="937762"/>
      </dsp:txXfrm>
    </dsp:sp>
    <dsp:sp modelId="{AA3A16B6-F21B-4932-9886-7298CDB8F230}">
      <dsp:nvSpPr>
        <dsp:cNvPr id="0" name=""/>
        <dsp:cNvSpPr/>
      </dsp:nvSpPr>
      <dsp:spPr>
        <a:xfrm>
          <a:off x="4980995" y="2235"/>
          <a:ext cx="1829175" cy="93776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baseline="0" dirty="0" smtClean="0"/>
            <a:t>Decisions</a:t>
          </a:r>
          <a:endParaRPr lang="en-US" sz="1500" b="1" kern="1200" baseline="0" dirty="0"/>
        </a:p>
      </dsp:txBody>
      <dsp:txXfrm>
        <a:off x="4980995" y="2235"/>
        <a:ext cx="1829175" cy="937762"/>
      </dsp:txXfrm>
    </dsp:sp>
    <dsp:sp modelId="{B3A156CD-E19F-45B0-B834-9B778D392276}">
      <dsp:nvSpPr>
        <dsp:cNvPr id="0" name=""/>
        <dsp:cNvSpPr/>
      </dsp:nvSpPr>
      <dsp:spPr>
        <a:xfrm>
          <a:off x="987585" y="1107527"/>
          <a:ext cx="1829175" cy="93776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Basin-wide 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over </a:t>
          </a:r>
          <a:r>
            <a:rPr lang="en-US" sz="1300" kern="1200" dirty="0"/>
            <a:t>decades</a:t>
          </a:r>
        </a:p>
      </dsp:txBody>
      <dsp:txXfrm>
        <a:off x="987585" y="1107527"/>
        <a:ext cx="1829175" cy="937762"/>
      </dsp:txXfrm>
    </dsp:sp>
    <dsp:sp modelId="{B97B1905-BCD7-43B7-AF1C-42F7FF10BF03}">
      <dsp:nvSpPr>
        <dsp:cNvPr id="0" name=""/>
        <dsp:cNvSpPr/>
      </dsp:nvSpPr>
      <dsp:spPr>
        <a:xfrm>
          <a:off x="2984290" y="1107527"/>
          <a:ext cx="1829175" cy="93776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Text" lastClr="000000"/>
              </a:solidFill>
            </a:rPr>
            <a:t>Long-term </a:t>
          </a:r>
          <a:r>
            <a:rPr lang="en-US" sz="1300" kern="1200" dirty="0">
              <a:solidFill>
                <a:sysClr val="windowText" lastClr="000000"/>
              </a:solidFill>
            </a:rPr>
            <a:t>Planning</a:t>
          </a:r>
        </a:p>
      </dsp:txBody>
      <dsp:txXfrm>
        <a:off x="2984290" y="1107527"/>
        <a:ext cx="1829175" cy="937762"/>
      </dsp:txXfrm>
    </dsp:sp>
    <dsp:sp modelId="{9BBF417E-B148-4289-A06E-FD5F43A1D12A}">
      <dsp:nvSpPr>
        <dsp:cNvPr id="0" name=""/>
        <dsp:cNvSpPr/>
      </dsp:nvSpPr>
      <dsp:spPr>
        <a:xfrm>
          <a:off x="4980995" y="1107527"/>
          <a:ext cx="1829175" cy="93776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Operating Criteria and Guidelines</a:t>
          </a:r>
        </a:p>
      </dsp:txBody>
      <dsp:txXfrm>
        <a:off x="4980995" y="1107527"/>
        <a:ext cx="1829175" cy="937762"/>
      </dsp:txXfrm>
    </dsp:sp>
    <dsp:sp modelId="{811203CE-0CD4-4BA0-9268-0AE6C001D292}">
      <dsp:nvSpPr>
        <dsp:cNvPr id="0" name=""/>
        <dsp:cNvSpPr/>
      </dsp:nvSpPr>
      <dsp:spPr>
        <a:xfrm>
          <a:off x="987585" y="2212819"/>
          <a:ext cx="1829175" cy="93776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Basin-wide 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over 1-5 </a:t>
          </a:r>
          <a:r>
            <a:rPr lang="en-US" sz="1300" kern="1200" dirty="0"/>
            <a:t>years</a:t>
          </a:r>
        </a:p>
      </dsp:txBody>
      <dsp:txXfrm>
        <a:off x="987585" y="2212819"/>
        <a:ext cx="1829175" cy="937762"/>
      </dsp:txXfrm>
    </dsp:sp>
    <dsp:sp modelId="{FE7042E8-8D86-4BCC-966C-08532168BCC5}">
      <dsp:nvSpPr>
        <dsp:cNvPr id="0" name=""/>
        <dsp:cNvSpPr/>
      </dsp:nvSpPr>
      <dsp:spPr>
        <a:xfrm>
          <a:off x="2984290" y="2212819"/>
          <a:ext cx="1829175" cy="93776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Text" lastClr="000000"/>
              </a:solidFill>
            </a:rPr>
            <a:t>Mid-term Operations and Planning</a:t>
          </a:r>
          <a:endParaRPr lang="en-US" sz="1300" kern="1200" dirty="0">
            <a:solidFill>
              <a:sysClr val="windowText" lastClr="000000"/>
            </a:solidFill>
          </a:endParaRPr>
        </a:p>
      </dsp:txBody>
      <dsp:txXfrm>
        <a:off x="2984290" y="2212819"/>
        <a:ext cx="1829175" cy="937762"/>
      </dsp:txXfrm>
    </dsp:sp>
    <dsp:sp modelId="{9DA9DA40-E183-447D-8FF4-B594D33745A2}">
      <dsp:nvSpPr>
        <dsp:cNvPr id="0" name=""/>
        <dsp:cNvSpPr/>
      </dsp:nvSpPr>
      <dsp:spPr>
        <a:xfrm>
          <a:off x="4980995" y="2212819"/>
          <a:ext cx="1829175" cy="93776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Annual Operating </a:t>
          </a:r>
          <a:r>
            <a:rPr lang="en-US" sz="1300" kern="1200" dirty="0" smtClean="0"/>
            <a:t>Plan and Mid-term Planning</a:t>
          </a:r>
          <a:endParaRPr lang="en-US" sz="1300" kern="1200" dirty="0"/>
        </a:p>
      </dsp:txBody>
      <dsp:txXfrm>
        <a:off x="4980995" y="2212819"/>
        <a:ext cx="1829175" cy="937762"/>
      </dsp:txXfrm>
    </dsp:sp>
    <dsp:sp modelId="{0A256A64-2E04-4E24-8AC9-E78C8D4BD3EC}">
      <dsp:nvSpPr>
        <dsp:cNvPr id="0" name=""/>
        <dsp:cNvSpPr/>
      </dsp:nvSpPr>
      <dsp:spPr>
        <a:xfrm>
          <a:off x="987585" y="3318111"/>
          <a:ext cx="1829175" cy="93776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Sub-basin 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over </a:t>
          </a:r>
          <a:r>
            <a:rPr lang="en-US" sz="1300" kern="1200" dirty="0"/>
            <a:t>4-6 weeks</a:t>
          </a:r>
        </a:p>
      </dsp:txBody>
      <dsp:txXfrm>
        <a:off x="987585" y="3318111"/>
        <a:ext cx="1829175" cy="937762"/>
      </dsp:txXfrm>
    </dsp:sp>
    <dsp:sp modelId="{4A93D168-630E-44FF-8D43-2ECDE54BF4D8}">
      <dsp:nvSpPr>
        <dsp:cNvPr id="0" name=""/>
        <dsp:cNvSpPr/>
      </dsp:nvSpPr>
      <dsp:spPr>
        <a:xfrm>
          <a:off x="2984290" y="3318111"/>
          <a:ext cx="1829175" cy="93776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Text" lastClr="000000"/>
              </a:solidFill>
            </a:rPr>
            <a:t>Short-term Scheduling</a:t>
          </a:r>
        </a:p>
      </dsp:txBody>
      <dsp:txXfrm>
        <a:off x="2984290" y="3318111"/>
        <a:ext cx="1829175" cy="937762"/>
      </dsp:txXfrm>
    </dsp:sp>
    <dsp:sp modelId="{F9F6BB75-9D34-4062-A069-5DB91DCB46BC}">
      <dsp:nvSpPr>
        <dsp:cNvPr id="0" name=""/>
        <dsp:cNvSpPr/>
      </dsp:nvSpPr>
      <dsp:spPr>
        <a:xfrm>
          <a:off x="4980995" y="3318111"/>
          <a:ext cx="1829175" cy="93776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Water and Power Schedules</a:t>
          </a:r>
        </a:p>
      </dsp:txBody>
      <dsp:txXfrm>
        <a:off x="4980995" y="3318111"/>
        <a:ext cx="1829175" cy="937762"/>
      </dsp:txXfrm>
    </dsp:sp>
    <dsp:sp modelId="{289D6749-B088-45AC-ADBC-C4D610BE922A}">
      <dsp:nvSpPr>
        <dsp:cNvPr id="0" name=""/>
        <dsp:cNvSpPr/>
      </dsp:nvSpPr>
      <dsp:spPr>
        <a:xfrm>
          <a:off x="987585" y="4423403"/>
          <a:ext cx="1829175" cy="93776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Single project 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over </a:t>
          </a:r>
          <a:r>
            <a:rPr lang="en-US" sz="1300" kern="1200" dirty="0"/>
            <a:t>1-7 days</a:t>
          </a:r>
        </a:p>
      </dsp:txBody>
      <dsp:txXfrm>
        <a:off x="987585" y="4423403"/>
        <a:ext cx="1829175" cy="937762"/>
      </dsp:txXfrm>
    </dsp:sp>
    <dsp:sp modelId="{AE8A20C0-F6F4-4B47-85F1-E0213F0D7739}">
      <dsp:nvSpPr>
        <dsp:cNvPr id="0" name=""/>
        <dsp:cNvSpPr/>
      </dsp:nvSpPr>
      <dsp:spPr>
        <a:xfrm>
          <a:off x="2984290" y="4423403"/>
          <a:ext cx="1829175" cy="93776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Text" lastClr="000000"/>
              </a:solidFill>
            </a:rPr>
            <a:t>Real-time Control</a:t>
          </a:r>
        </a:p>
      </dsp:txBody>
      <dsp:txXfrm>
        <a:off x="2984290" y="4423403"/>
        <a:ext cx="1829175" cy="937762"/>
      </dsp:txXfrm>
    </dsp:sp>
    <dsp:sp modelId="{D31303FB-C5A1-4AE8-9891-FA90D1851C59}">
      <dsp:nvSpPr>
        <dsp:cNvPr id="0" name=""/>
        <dsp:cNvSpPr/>
      </dsp:nvSpPr>
      <dsp:spPr>
        <a:xfrm>
          <a:off x="4980995" y="4423403"/>
          <a:ext cx="1829175" cy="93776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Unit Commitment Economic Dispatch Automatic Generation and Control</a:t>
          </a:r>
        </a:p>
      </dsp:txBody>
      <dsp:txXfrm>
        <a:off x="4980995" y="4423403"/>
        <a:ext cx="1829175" cy="937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D2E68-58DD-46B3-9363-A0A63953241C}">
      <dsp:nvSpPr>
        <dsp:cNvPr id="0" name=""/>
        <dsp:cNvSpPr/>
      </dsp:nvSpPr>
      <dsp:spPr>
        <a:xfrm>
          <a:off x="126813" y="2788"/>
          <a:ext cx="1828798" cy="93756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baseline="0" dirty="0"/>
            <a:t>Spatial Resolution Time Horizon</a:t>
          </a:r>
        </a:p>
      </dsp:txBody>
      <dsp:txXfrm>
        <a:off x="126813" y="2788"/>
        <a:ext cx="1828798" cy="937568"/>
      </dsp:txXfrm>
    </dsp:sp>
    <dsp:sp modelId="{AB92E4C4-BBD2-4192-B856-056A89A2F335}">
      <dsp:nvSpPr>
        <dsp:cNvPr id="0" name=""/>
        <dsp:cNvSpPr/>
      </dsp:nvSpPr>
      <dsp:spPr>
        <a:xfrm>
          <a:off x="2123107" y="2788"/>
          <a:ext cx="1828798" cy="93756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baseline="0" dirty="0"/>
            <a:t>Operational Activity</a:t>
          </a:r>
        </a:p>
      </dsp:txBody>
      <dsp:txXfrm>
        <a:off x="2123107" y="2788"/>
        <a:ext cx="1828798" cy="937568"/>
      </dsp:txXfrm>
    </dsp:sp>
    <dsp:sp modelId="{AA3A16B6-F21B-4932-9886-7298CDB8F230}">
      <dsp:nvSpPr>
        <dsp:cNvPr id="0" name=""/>
        <dsp:cNvSpPr/>
      </dsp:nvSpPr>
      <dsp:spPr>
        <a:xfrm>
          <a:off x="4119400" y="2788"/>
          <a:ext cx="1828798" cy="93756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baseline="0" dirty="0" smtClean="0"/>
            <a:t>Decisions</a:t>
          </a:r>
          <a:endParaRPr lang="en-US" sz="1500" b="1" kern="1200" baseline="0" dirty="0"/>
        </a:p>
      </dsp:txBody>
      <dsp:txXfrm>
        <a:off x="4119400" y="2788"/>
        <a:ext cx="1828798" cy="937568"/>
      </dsp:txXfrm>
    </dsp:sp>
    <dsp:sp modelId="{B3DF0FFF-3F40-489E-B643-D4D35D232FB1}">
      <dsp:nvSpPr>
        <dsp:cNvPr id="0" name=""/>
        <dsp:cNvSpPr/>
      </dsp:nvSpPr>
      <dsp:spPr>
        <a:xfrm>
          <a:off x="6115694" y="2788"/>
          <a:ext cx="1828798" cy="937568"/>
        </a:xfrm>
        <a:prstGeom prst="rect">
          <a:avLst/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RiverWare </a:t>
          </a:r>
          <a:r>
            <a:rPr lang="en-US" sz="1500" b="1" kern="1200" dirty="0" smtClean="0"/>
            <a:t>Operations </a:t>
          </a:r>
          <a:r>
            <a:rPr lang="en-US" sz="1500" b="1" kern="1200" dirty="0"/>
            <a:t>Model</a:t>
          </a:r>
        </a:p>
      </dsp:txBody>
      <dsp:txXfrm>
        <a:off x="6115694" y="2788"/>
        <a:ext cx="1828798" cy="937568"/>
      </dsp:txXfrm>
    </dsp:sp>
    <dsp:sp modelId="{B3A156CD-E19F-45B0-B834-9B778D392276}">
      <dsp:nvSpPr>
        <dsp:cNvPr id="0" name=""/>
        <dsp:cNvSpPr/>
      </dsp:nvSpPr>
      <dsp:spPr>
        <a:xfrm>
          <a:off x="126813" y="1107852"/>
          <a:ext cx="1828798" cy="937568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Basin-wide 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over </a:t>
          </a:r>
          <a:r>
            <a:rPr lang="en-US" sz="1300" kern="1200" dirty="0"/>
            <a:t>decades</a:t>
          </a:r>
        </a:p>
      </dsp:txBody>
      <dsp:txXfrm>
        <a:off x="126813" y="1107852"/>
        <a:ext cx="1828798" cy="937568"/>
      </dsp:txXfrm>
    </dsp:sp>
    <dsp:sp modelId="{B97B1905-BCD7-43B7-AF1C-42F7FF10BF03}">
      <dsp:nvSpPr>
        <dsp:cNvPr id="0" name=""/>
        <dsp:cNvSpPr/>
      </dsp:nvSpPr>
      <dsp:spPr>
        <a:xfrm>
          <a:off x="2123107" y="1107852"/>
          <a:ext cx="1828798" cy="93756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Text" lastClr="000000"/>
              </a:solidFill>
            </a:rPr>
            <a:t>Long-term </a:t>
          </a:r>
          <a:r>
            <a:rPr lang="en-US" sz="1300" kern="1200" dirty="0">
              <a:solidFill>
                <a:sysClr val="windowText" lastClr="000000"/>
              </a:solidFill>
            </a:rPr>
            <a:t>Planning</a:t>
          </a:r>
        </a:p>
      </dsp:txBody>
      <dsp:txXfrm>
        <a:off x="2123107" y="1107852"/>
        <a:ext cx="1828798" cy="937568"/>
      </dsp:txXfrm>
    </dsp:sp>
    <dsp:sp modelId="{9BBF417E-B148-4289-A06E-FD5F43A1D12A}">
      <dsp:nvSpPr>
        <dsp:cNvPr id="0" name=""/>
        <dsp:cNvSpPr/>
      </dsp:nvSpPr>
      <dsp:spPr>
        <a:xfrm>
          <a:off x="4119400" y="1107852"/>
          <a:ext cx="1828798" cy="937568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Operating Criteria and Guidelines</a:t>
          </a:r>
        </a:p>
      </dsp:txBody>
      <dsp:txXfrm>
        <a:off x="4119400" y="1107852"/>
        <a:ext cx="1828798" cy="937568"/>
      </dsp:txXfrm>
    </dsp:sp>
    <dsp:sp modelId="{9E3E3DBB-679D-4FBD-AE16-EEB6E1F7B76A}">
      <dsp:nvSpPr>
        <dsp:cNvPr id="0" name=""/>
        <dsp:cNvSpPr/>
      </dsp:nvSpPr>
      <dsp:spPr>
        <a:xfrm>
          <a:off x="6115694" y="1107852"/>
          <a:ext cx="1828798" cy="937568"/>
        </a:xfrm>
        <a:prstGeom prst="rect">
          <a:avLst/>
        </a:prstGeom>
        <a:solidFill>
          <a:srgbClr val="CCFFCC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ysClr val="windowText" lastClr="000000"/>
              </a:solidFill>
            </a:rPr>
            <a:t>Colorado River Simulation System (CRSS)</a:t>
          </a:r>
        </a:p>
      </dsp:txBody>
      <dsp:txXfrm>
        <a:off x="6115694" y="1107852"/>
        <a:ext cx="1828798" cy="937568"/>
      </dsp:txXfrm>
    </dsp:sp>
    <dsp:sp modelId="{811203CE-0CD4-4BA0-9268-0AE6C001D292}">
      <dsp:nvSpPr>
        <dsp:cNvPr id="0" name=""/>
        <dsp:cNvSpPr/>
      </dsp:nvSpPr>
      <dsp:spPr>
        <a:xfrm>
          <a:off x="126813" y="2212916"/>
          <a:ext cx="1828798" cy="937568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Basin-wide 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over 1-5 </a:t>
          </a:r>
          <a:r>
            <a:rPr lang="en-US" sz="1300" kern="1200" dirty="0"/>
            <a:t>years</a:t>
          </a:r>
        </a:p>
      </dsp:txBody>
      <dsp:txXfrm>
        <a:off x="126813" y="2212916"/>
        <a:ext cx="1828798" cy="937568"/>
      </dsp:txXfrm>
    </dsp:sp>
    <dsp:sp modelId="{FE7042E8-8D86-4BCC-966C-08532168BCC5}">
      <dsp:nvSpPr>
        <dsp:cNvPr id="0" name=""/>
        <dsp:cNvSpPr/>
      </dsp:nvSpPr>
      <dsp:spPr>
        <a:xfrm>
          <a:off x="2123107" y="2212916"/>
          <a:ext cx="1828798" cy="93756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Text" lastClr="000000"/>
              </a:solidFill>
            </a:rPr>
            <a:t>Mid-term Operations and Planning</a:t>
          </a:r>
          <a:endParaRPr lang="en-US" sz="1300" kern="1200" dirty="0">
            <a:solidFill>
              <a:sysClr val="windowText" lastClr="000000"/>
            </a:solidFill>
          </a:endParaRPr>
        </a:p>
      </dsp:txBody>
      <dsp:txXfrm>
        <a:off x="2123107" y="2212916"/>
        <a:ext cx="1828798" cy="937568"/>
      </dsp:txXfrm>
    </dsp:sp>
    <dsp:sp modelId="{9DA9DA40-E183-447D-8FF4-B594D33745A2}">
      <dsp:nvSpPr>
        <dsp:cNvPr id="0" name=""/>
        <dsp:cNvSpPr/>
      </dsp:nvSpPr>
      <dsp:spPr>
        <a:xfrm>
          <a:off x="4119400" y="2212916"/>
          <a:ext cx="1828798" cy="937568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Annual Operating </a:t>
          </a:r>
          <a:r>
            <a:rPr lang="en-US" sz="1300" kern="1200" dirty="0" smtClean="0"/>
            <a:t>Plan and Mid-term Planning</a:t>
          </a:r>
          <a:endParaRPr lang="en-US" sz="1300" kern="1200" dirty="0"/>
        </a:p>
      </dsp:txBody>
      <dsp:txXfrm>
        <a:off x="4119400" y="2212916"/>
        <a:ext cx="1828798" cy="937568"/>
      </dsp:txXfrm>
    </dsp:sp>
    <dsp:sp modelId="{1B5A99AD-0CC4-48E1-A241-95721ADE0987}">
      <dsp:nvSpPr>
        <dsp:cNvPr id="0" name=""/>
        <dsp:cNvSpPr/>
      </dsp:nvSpPr>
      <dsp:spPr>
        <a:xfrm>
          <a:off x="6115694" y="2212916"/>
          <a:ext cx="1828798" cy="937568"/>
        </a:xfrm>
        <a:prstGeom prst="rect">
          <a:avLst/>
        </a:prstGeom>
        <a:solidFill>
          <a:srgbClr val="CCFFCC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Text" lastClr="000000"/>
              </a:solidFill>
            </a:rPr>
            <a:t>24-Month Study </a:t>
          </a:r>
          <a:r>
            <a:rPr lang="en-US" sz="1300" kern="1200" dirty="0" smtClean="0">
              <a:solidFill>
                <a:sysClr val="windowText" lastClr="000000"/>
              </a:solidFill>
            </a:rPr>
            <a:t>Model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bg1">
                  <a:lumMod val="65000"/>
                </a:schemeClr>
              </a:solidFill>
              <a:effectLst/>
            </a:rPr>
            <a:t>Mid-term Operations Probabilistic Model (MTOM</a:t>
          </a:r>
          <a:r>
            <a:rPr lang="en-US" sz="1300" kern="1200" dirty="0" smtClean="0">
              <a:solidFill>
                <a:schemeClr val="bg1">
                  <a:lumMod val="65000"/>
                </a:schemeClr>
              </a:solidFill>
            </a:rPr>
            <a:t>)</a:t>
          </a:r>
          <a:endParaRPr lang="en-US" sz="13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6115694" y="2212916"/>
        <a:ext cx="1828798" cy="937568"/>
      </dsp:txXfrm>
    </dsp:sp>
    <dsp:sp modelId="{0A256A64-2E04-4E24-8AC9-E78C8D4BD3EC}">
      <dsp:nvSpPr>
        <dsp:cNvPr id="0" name=""/>
        <dsp:cNvSpPr/>
      </dsp:nvSpPr>
      <dsp:spPr>
        <a:xfrm>
          <a:off x="126813" y="3317980"/>
          <a:ext cx="1828798" cy="937568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Sub-basin 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over </a:t>
          </a:r>
          <a:r>
            <a:rPr lang="en-US" sz="1300" kern="1200" dirty="0"/>
            <a:t>4-6 weeks</a:t>
          </a:r>
        </a:p>
      </dsp:txBody>
      <dsp:txXfrm>
        <a:off x="126813" y="3317980"/>
        <a:ext cx="1828798" cy="937568"/>
      </dsp:txXfrm>
    </dsp:sp>
    <dsp:sp modelId="{4A93D168-630E-44FF-8D43-2ECDE54BF4D8}">
      <dsp:nvSpPr>
        <dsp:cNvPr id="0" name=""/>
        <dsp:cNvSpPr/>
      </dsp:nvSpPr>
      <dsp:spPr>
        <a:xfrm>
          <a:off x="2123107" y="3317980"/>
          <a:ext cx="1828798" cy="93756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ysClr val="windowText" lastClr="000000"/>
              </a:solidFill>
            </a:rPr>
            <a:t>Short-term Scheduling</a:t>
          </a:r>
        </a:p>
      </dsp:txBody>
      <dsp:txXfrm>
        <a:off x="2123107" y="3317980"/>
        <a:ext cx="1828798" cy="937568"/>
      </dsp:txXfrm>
    </dsp:sp>
    <dsp:sp modelId="{F9F6BB75-9D34-4062-A069-5DB91DCB46BC}">
      <dsp:nvSpPr>
        <dsp:cNvPr id="0" name=""/>
        <dsp:cNvSpPr/>
      </dsp:nvSpPr>
      <dsp:spPr>
        <a:xfrm>
          <a:off x="4119400" y="3317980"/>
          <a:ext cx="1828798" cy="937568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Water and Power Schedules</a:t>
          </a:r>
        </a:p>
      </dsp:txBody>
      <dsp:txXfrm>
        <a:off x="4119400" y="3317980"/>
        <a:ext cx="1828798" cy="937568"/>
      </dsp:txXfrm>
    </dsp:sp>
    <dsp:sp modelId="{ABF2136E-F3EF-420A-9663-0DAC027B9CDC}">
      <dsp:nvSpPr>
        <dsp:cNvPr id="0" name=""/>
        <dsp:cNvSpPr/>
      </dsp:nvSpPr>
      <dsp:spPr>
        <a:xfrm>
          <a:off x="6115694" y="3317980"/>
          <a:ext cx="1828798" cy="937568"/>
        </a:xfrm>
        <a:prstGeom prst="rect">
          <a:avLst/>
        </a:prstGeom>
        <a:solidFill>
          <a:srgbClr val="CCFFCC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ysClr val="windowText" lastClr="000000"/>
              </a:solidFill>
            </a:rPr>
            <a:t>Daily Operations Models</a:t>
          </a:r>
          <a:endParaRPr lang="en-US" sz="1300" kern="1200">
            <a:solidFill>
              <a:sysClr val="windowText" lastClr="000000"/>
            </a:solidFill>
          </a:endParaRPr>
        </a:p>
      </dsp:txBody>
      <dsp:txXfrm>
        <a:off x="6115694" y="3317980"/>
        <a:ext cx="1828798" cy="937568"/>
      </dsp:txXfrm>
    </dsp:sp>
    <dsp:sp modelId="{289D6749-B088-45AC-ADBC-C4D610BE922A}">
      <dsp:nvSpPr>
        <dsp:cNvPr id="0" name=""/>
        <dsp:cNvSpPr/>
      </dsp:nvSpPr>
      <dsp:spPr>
        <a:xfrm>
          <a:off x="126813" y="4423044"/>
          <a:ext cx="1828798" cy="937568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Single project 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over </a:t>
          </a:r>
          <a:r>
            <a:rPr lang="en-US" sz="1300" kern="1200" dirty="0"/>
            <a:t>1-7 days</a:t>
          </a:r>
        </a:p>
      </dsp:txBody>
      <dsp:txXfrm>
        <a:off x="126813" y="4423044"/>
        <a:ext cx="1828798" cy="937568"/>
      </dsp:txXfrm>
    </dsp:sp>
    <dsp:sp modelId="{AE8A20C0-F6F4-4B47-85F1-E0213F0D7739}">
      <dsp:nvSpPr>
        <dsp:cNvPr id="0" name=""/>
        <dsp:cNvSpPr/>
      </dsp:nvSpPr>
      <dsp:spPr>
        <a:xfrm>
          <a:off x="2123107" y="4423044"/>
          <a:ext cx="1828798" cy="93756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ysClr val="windowText" lastClr="000000"/>
              </a:solidFill>
            </a:rPr>
            <a:t>Real-time Control</a:t>
          </a:r>
        </a:p>
      </dsp:txBody>
      <dsp:txXfrm>
        <a:off x="2123107" y="4423044"/>
        <a:ext cx="1828798" cy="937568"/>
      </dsp:txXfrm>
    </dsp:sp>
    <dsp:sp modelId="{D31303FB-C5A1-4AE8-9891-FA90D1851C59}">
      <dsp:nvSpPr>
        <dsp:cNvPr id="0" name=""/>
        <dsp:cNvSpPr/>
      </dsp:nvSpPr>
      <dsp:spPr>
        <a:xfrm>
          <a:off x="4119400" y="4423044"/>
          <a:ext cx="1828798" cy="937568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Unit Commitment Economic Dispatch Automatic Generation and Control</a:t>
          </a:r>
        </a:p>
      </dsp:txBody>
      <dsp:txXfrm>
        <a:off x="4119400" y="4423044"/>
        <a:ext cx="1828798" cy="937568"/>
      </dsp:txXfrm>
    </dsp:sp>
    <dsp:sp modelId="{B3A19FA8-04E5-4DF4-AB48-9B2E0C8FDC21}">
      <dsp:nvSpPr>
        <dsp:cNvPr id="0" name=""/>
        <dsp:cNvSpPr/>
      </dsp:nvSpPr>
      <dsp:spPr>
        <a:xfrm>
          <a:off x="6115694" y="4423044"/>
          <a:ext cx="1828798" cy="937568"/>
        </a:xfrm>
        <a:prstGeom prst="rect">
          <a:avLst/>
        </a:prstGeom>
        <a:solidFill>
          <a:srgbClr val="CCFFCC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Text" lastClr="000000"/>
              </a:solidFill>
            </a:rPr>
            <a:t>Hourly Operations Models</a:t>
          </a:r>
        </a:p>
      </dsp:txBody>
      <dsp:txXfrm>
        <a:off x="6115694" y="4423044"/>
        <a:ext cx="1828798" cy="937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defTabSz="9150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 defTabSz="9150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defTabSz="9150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 defTabSz="915054">
              <a:defRPr sz="1200"/>
            </a:lvl1pPr>
          </a:lstStyle>
          <a:p>
            <a:pPr>
              <a:defRPr/>
            </a:pPr>
            <a:fld id="{3283C61E-0282-4C69-9DF2-3CA2652B1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defTabSz="9150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 defTabSz="9150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defTabSz="9150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 defTabSz="915054">
              <a:defRPr sz="1200"/>
            </a:lvl1pPr>
          </a:lstStyle>
          <a:p>
            <a:pPr>
              <a:defRPr/>
            </a:pPr>
            <a:fld id="{21E2457D-7E22-4BEF-A929-1E28E91A6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7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6B4621-86F1-4A5F-B17B-DE44BA2C968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75654-3279-4377-8DA9-45C94B6E6E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70735" y="8827585"/>
            <a:ext cx="3038145" cy="46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0" tIns="45366" rIns="90730" bIns="45366" anchor="b"/>
          <a:lstStyle>
            <a:lvl1pPr defTabSz="9493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08C2D8-DE30-4782-8D27-F4BD1EBF83E2}" type="slidenum">
              <a:rPr lang="en-US" sz="1100"/>
              <a:pPr algn="r" eaLnBrk="1" hangingPunct="1"/>
              <a:t>18</a:t>
            </a:fld>
            <a:endParaRPr lang="en-US" sz="11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0" tIns="45366" rIns="90730" bIns="4536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0D6901-758A-4A87-872C-D02A8DECBFF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A00DD-7F58-4FAA-986B-3053FD1AF3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23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A00DD-7F58-4FAA-986B-3053FD1AF3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2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Points:</a:t>
            </a:r>
          </a:p>
          <a:p>
            <a:endParaRPr lang="en-US" baseline="0" dirty="0" smtClean="0"/>
          </a:p>
          <a:p>
            <a:pPr marL="171106" indent="-171106">
              <a:buFont typeface="Arial" panose="020B0604020202020204" pitchFamily="34" charset="0"/>
              <a:buChar char="•"/>
            </a:pPr>
            <a:r>
              <a:rPr lang="en-US" baseline="0" dirty="0" smtClean="0"/>
              <a:t>The last 15 years have been the driest in over 100 years of record-keeping. </a:t>
            </a:r>
          </a:p>
          <a:p>
            <a:pPr marL="171106" indent="-171106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106" indent="-171106">
              <a:buFont typeface="Arial" panose="020B0604020202020204" pitchFamily="34" charset="0"/>
              <a:buChar char="•"/>
            </a:pPr>
            <a:r>
              <a:rPr lang="en-US" baseline="0" dirty="0" smtClean="0"/>
              <a:t>Before the drought begin in 2000, the system water nearly completely full at 94% of capacity.</a:t>
            </a:r>
          </a:p>
          <a:p>
            <a:pPr marL="627387" lvl="1" indent="-171106">
              <a:buFont typeface="Arial" panose="020B0604020202020204" pitchFamily="34" charset="0"/>
              <a:buChar char="•"/>
            </a:pPr>
            <a:r>
              <a:rPr lang="en-US" baseline="0" dirty="0" smtClean="0"/>
              <a:t>The system went from full to about half-full in the first 5 years of the drought (2000-2004).</a:t>
            </a:r>
            <a:endParaRPr lang="en-US" dirty="0" smtClean="0"/>
          </a:p>
          <a:p>
            <a:pPr marL="171106" indent="-171106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106" indent="-171106">
              <a:buFont typeface="Arial" panose="020B0604020202020204" pitchFamily="34" charset="0"/>
              <a:buChar char="•"/>
            </a:pPr>
            <a:r>
              <a:rPr lang="en-US" dirty="0" smtClean="0"/>
              <a:t>The system remained at about half-full from 2005-2011</a:t>
            </a:r>
            <a:r>
              <a:rPr lang="en-US" baseline="0" dirty="0" smtClean="0"/>
              <a:t> (three years had above average inflow during this period.</a:t>
            </a:r>
            <a:endParaRPr lang="en-US" dirty="0" smtClean="0"/>
          </a:p>
          <a:p>
            <a:pPr marL="171106" indent="-171106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106" indent="-171106"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drought has persisted, however, with 3 of the past 4 years will below average.</a:t>
            </a:r>
          </a:p>
          <a:p>
            <a:pPr marL="627387" lvl="1" indent="-171106">
              <a:buFont typeface="Arial" panose="020B0604020202020204" pitchFamily="34" charset="0"/>
              <a:buChar char="•"/>
            </a:pPr>
            <a:r>
              <a:rPr lang="en-US" dirty="0" smtClean="0"/>
              <a:t>Based on current</a:t>
            </a:r>
            <a:r>
              <a:rPr lang="en-US" baseline="0" dirty="0" smtClean="0"/>
              <a:t> projections</a:t>
            </a:r>
            <a:r>
              <a:rPr lang="en-US" dirty="0" smtClean="0"/>
              <a:t>, total system storage will be 46% of capacity at the end of water year</a:t>
            </a:r>
            <a:r>
              <a:rPr lang="en-US" baseline="0" dirty="0" smtClean="0"/>
              <a:t> 2015</a:t>
            </a:r>
            <a:r>
              <a:rPr lang="en-US" dirty="0" smtClean="0"/>
              <a:t>.</a:t>
            </a:r>
          </a:p>
          <a:p>
            <a:pPr marL="627387" lvl="1" indent="-171106">
              <a:buFont typeface="Arial" panose="020B0604020202020204" pitchFamily="34" charset="0"/>
              <a:buChar char="•"/>
            </a:pPr>
            <a:r>
              <a:rPr lang="en-US" dirty="0" smtClean="0"/>
              <a:t>The last</a:t>
            </a:r>
            <a:r>
              <a:rPr lang="en-US" baseline="0" dirty="0" smtClean="0"/>
              <a:t> time total system storage was this low was in 1968 during the filling of Lake Powell.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60BC2-D15F-4EF6-8A53-4A6B7F66B72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90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0736" y="8827586"/>
            <a:ext cx="3038145" cy="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0" tIns="45782" rIns="91560" bIns="45782" anchor="b"/>
          <a:lstStyle/>
          <a:p>
            <a:pPr algn="r" defTabSz="914836"/>
            <a:fld id="{404B3561-D2C6-4B95-ACC4-30AC741311D3}" type="slidenum">
              <a:rPr lang="en-US" sz="1200">
                <a:solidFill>
                  <a:prstClr val="black"/>
                </a:solidFill>
              </a:rPr>
              <a:pPr algn="r" defTabSz="914836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7388"/>
            <a:ext cx="4675188" cy="35067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33" y="4416101"/>
            <a:ext cx="5139134" cy="4113287"/>
          </a:xfrm>
          <a:noFill/>
          <a:ln/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Interim Guidelines Operational Diagrams</a:t>
            </a:r>
          </a:p>
          <a:p>
            <a:endParaRPr lang="en-US" dirty="0" smtClean="0"/>
          </a:p>
          <a:p>
            <a:r>
              <a:rPr lang="en-US" dirty="0" smtClean="0"/>
              <a:t>Key Points: </a:t>
            </a:r>
          </a:p>
          <a:p>
            <a:pPr>
              <a:buFontTx/>
              <a:buChar char="•"/>
            </a:pPr>
            <a:r>
              <a:rPr lang="en-US" dirty="0" smtClean="0"/>
              <a:t>  Two diagrams:  Powell on the left, Mead on the right</a:t>
            </a:r>
          </a:p>
          <a:p>
            <a:pPr>
              <a:buFontTx/>
              <a:buChar char="•"/>
            </a:pPr>
            <a:r>
              <a:rPr lang="en-US" dirty="0" smtClean="0"/>
              <a:t>  Provides an objective and prescriptive coordinated operation for the two reservoirs throughout the full range of reservoir operations</a:t>
            </a:r>
          </a:p>
          <a:p>
            <a:pPr>
              <a:buFontTx/>
              <a:buChar char="•"/>
            </a:pPr>
            <a:r>
              <a:rPr lang="en-US" dirty="0" smtClean="0"/>
              <a:t>  Put in place in December of 2007, envisioned to be in place through 2026</a:t>
            </a:r>
          </a:p>
          <a:p>
            <a:endParaRPr lang="en-US" dirty="0" smtClean="0"/>
          </a:p>
          <a:p>
            <a:r>
              <a:rPr lang="en-US" dirty="0" smtClean="0"/>
              <a:t>After click, red lines appear.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Points:</a:t>
            </a:r>
          </a:p>
          <a:p>
            <a:pPr>
              <a:buFontTx/>
              <a:buChar char="•"/>
            </a:pPr>
            <a:r>
              <a:rPr lang="en-US" dirty="0" smtClean="0"/>
              <a:t>  In 2011, Lake Powell will operate in the Upper Elevation Balancing Tier, releasing a minimum of 8.23 </a:t>
            </a:r>
            <a:r>
              <a:rPr lang="en-US" dirty="0" err="1" smtClean="0"/>
              <a:t>maf</a:t>
            </a:r>
            <a:r>
              <a:rPr lang="en-US" dirty="0" smtClean="0"/>
              <a:t> and ranging to a maximum that could exceed 13 </a:t>
            </a:r>
            <a:r>
              <a:rPr lang="en-US" dirty="0" err="1" smtClean="0"/>
              <a:t>maf</a:t>
            </a:r>
            <a:r>
              <a:rPr lang="en-US" dirty="0" smtClean="0"/>
              <a:t>, depending on the April 1 inflow forecast</a:t>
            </a:r>
          </a:p>
          <a:p>
            <a:pPr>
              <a:buFontTx/>
              <a:buChar char="•"/>
            </a:pPr>
            <a:r>
              <a:rPr lang="en-US" dirty="0" smtClean="0"/>
              <a:t>  In 2012, Lake Mead will operate in the ICS Surplus tier, resulting in deliveries of 7.5 </a:t>
            </a:r>
            <a:r>
              <a:rPr lang="en-US" dirty="0" err="1" smtClean="0"/>
              <a:t>maf</a:t>
            </a:r>
            <a:r>
              <a:rPr lang="en-US" dirty="0" smtClean="0"/>
              <a:t> (plus or minus delivery or creation of ICS surplus) to Arizona, California, and Nevada. 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13"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11887" indent="-273803" defTabSz="908113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095212" indent="-219043" defTabSz="908113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533295" indent="-219043" defTabSz="908113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1971379" indent="-219043" defTabSz="908113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409463" indent="-219043" defTabSz="9081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847548" indent="-219043" defTabSz="9081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285633" indent="-219043" defTabSz="9081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723717" indent="-219043" defTabSz="9081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8CF119-3F54-4C74-B702-66A599C04DD3}" type="slidenum">
              <a:rPr lang="en-US" sz="1100">
                <a:solidFill>
                  <a:prstClr val="black"/>
                </a:solidFill>
              </a:rPr>
              <a:pPr eaLnBrk="1" hangingPunct="1"/>
              <a:t>11</a:t>
            </a:fld>
            <a:endParaRPr lang="en-US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00009-AC03-4E81-9683-A58BF243D51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4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75654-3279-4377-8DA9-45C94B6E6E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CE70C-7517-4751-A11D-BE22D44F4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65916-CEB3-426C-9454-A223F2D77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9FDF-19CC-48F3-840C-13FFB5698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8C07F-AA0A-4CCE-A226-896662288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5CC86-813C-45AC-9B38-42B0FD0F1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11E9F-4654-414C-8E63-B504F067E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6D1F-B45C-432A-9D09-DA6E292396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22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4CCF5-7D8D-48F9-8376-D754838DBF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3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65EF3-604A-4860-AB45-6DB0B644F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9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5C091-23FC-46C7-8792-A57AC6AB14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14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F4A29-1E90-4779-BF63-76382D0EE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C73AC-B8C0-491F-9A90-2267D9469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7B92-FFFA-48A2-AC1C-770D701217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55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CB31-C69F-4124-97F8-E071561AA1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97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C37A-9BF3-4A99-999D-8A0B31A34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1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F036-0DDE-49EB-8428-42FBA95CE6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73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8CDD4-036C-4685-9279-7E6A053040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76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778A7-12E2-4433-AA6F-FD4FC55B22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91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74474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90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E34D0-2EF1-48A6-BCA3-632D66659310}" type="datetimeFigureOut">
              <a:rPr lang="en-US" smtClean="0">
                <a:solidFill>
                  <a:srgbClr val="000000"/>
                </a:solidFill>
              </a:rPr>
              <a:pPr/>
              <a:t>12/15/2015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F2D394-30F4-421B-98F0-90016DF19B7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8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39587"/>
            <a:ext cx="423784" cy="318413"/>
          </a:xfrm>
          <a:ln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0512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1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71BD-F2EA-4AE5-B02E-DCD81F71B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D6241-8AF8-44B7-A3DE-1EB233971F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29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4EAE-E354-47AA-ABD6-D941C6770A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39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FA29-6DF6-459B-86A1-470A11FC27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9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83E9-131F-499F-A026-0340B059F4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70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C1D35-CABE-4F20-BF38-DB15C2C20B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32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60144-2B79-42FC-9557-03E12A92AB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97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2AA09-EE41-4BF8-860F-DC6A340E23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28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E88A1-873D-473D-BCAF-FD03BB9946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1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9409E-B9B5-493D-8BC8-3A1908BC68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33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50DC9-2FF8-4847-AF20-785CBBEFCC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1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8F4E-FEAD-404F-AD4F-6091D3F48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9CB18-D2EA-4C5A-96D2-6191D8886B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49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B8E95-378D-4933-988B-2E58B489B5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18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070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42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60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DDBED17-A4EA-49D1-AA70-E91279ED2791}" type="slidenum">
              <a:rPr lang="en-US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3687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95066F-11DC-452A-8E37-AF94515F5CF3}" type="slidenum">
              <a:rPr lang="en-US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3398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1F327AA-BAF8-4C0F-98C9-1C6FC43A0BB4}" type="slidenum">
              <a:rPr lang="en-US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669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39587"/>
            <a:ext cx="423784" cy="318413"/>
          </a:xfrm>
          <a:ln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0512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71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D6241-8AF8-44B7-A3DE-1EB233971F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1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5F293-E8E9-4140-B300-E061B6F19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4EAE-E354-47AA-ABD6-D941C6770A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3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FA29-6DF6-459B-86A1-470A11FC27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32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83E9-131F-499F-A026-0340B059F4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4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C1D35-CABE-4F20-BF38-DB15C2C20B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23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60144-2B79-42FC-9557-03E12A92AB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96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2AA09-EE41-4BF8-860F-DC6A340E23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929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E88A1-873D-473D-BCAF-FD03BB9946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53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9409E-B9B5-493D-8BC8-3A1908BC68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460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50DC9-2FF8-4847-AF20-785CBBEFCC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64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9CB18-D2EA-4C5A-96D2-6191D8886B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2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AC21-63CC-4CD9-A1F1-B64B9E9C5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B8E95-378D-4933-988B-2E58B489B5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90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D1838-09FC-409F-90FF-A23C6FF751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50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E4745-BFFE-4592-BC58-9F184A8E7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981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DCD66-11AA-4686-8E91-4BF5B32FEA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6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BF65-34EA-4A3D-A44D-D7081A6455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480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AFA6-B434-4F03-AAB1-536196AB90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37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0C7C4-F06D-4C50-BACC-FB6E830F29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746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B6FBC-CFD0-4B68-AD44-697F3B5462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962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5AB7-076A-45C3-A392-E672346F99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400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CE366-9545-467D-8F7F-2D627F8257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2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4BD2-B9E1-49AF-94D7-776FE16C9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F812-7444-4B29-8259-A586F88782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796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DE711-5BFC-420F-9939-DD9C7A9FD3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586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F5863-807A-4004-A209-FC1ECBA8E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576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5066F-11DC-452A-8E37-AF94515F5C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49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11E9F-4654-414C-8E63-B504F067E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139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6D1F-B45C-432A-9D09-DA6E292396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170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4CCF5-7D8D-48F9-8376-D754838DBF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462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65EF3-604A-4860-AB45-6DB0B644F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527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5C091-23FC-46C7-8792-A57AC6AB14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564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F4A29-1E90-4779-BF63-76382D0EE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D9E32-6CE6-44E0-9DA0-A51B66A73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7B92-FFFA-48A2-AC1C-770D701217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99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CB31-C69F-4124-97F8-E071561AA1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137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C37A-9BF3-4A99-999D-8A0B31A34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51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F036-0DDE-49EB-8428-42FBA95CE6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21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8CDD4-036C-4685-9279-7E6A053040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76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778A7-12E2-4433-AA6F-FD4FC55B22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724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372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11E9F-4654-414C-8E63-B504F067E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117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6D1F-B45C-432A-9D09-DA6E292396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049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4CCF5-7D8D-48F9-8376-D754838DBF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8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92A2C-2268-4C50-ADC9-3E079580C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65EF3-604A-4860-AB45-6DB0B644F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036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5C091-23FC-46C7-8792-A57AC6AB14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07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F4A29-1E90-4779-BF63-76382D0EE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713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7B92-FFFA-48A2-AC1C-770D701217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995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CB31-C69F-4124-97F8-E071561AA1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375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C37A-9BF3-4A99-999D-8A0B31A34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8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F036-0DDE-49EB-8428-42FBA95CE6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247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8CDD4-036C-4685-9279-7E6A053040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468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778A7-12E2-4433-AA6F-FD4FC55B22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809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227A52-96B1-4A02-9689-E01B5F7061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5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904F69-E67F-45D4-AED6-9CA079C37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F489A1-BBFC-456B-B688-145DA7D3B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7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F489A1-BBFC-456B-B688-145DA7D3B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1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Arial Bold 36 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First Level – Arial Bold 24 Point</a:t>
            </a:r>
          </a:p>
          <a:p>
            <a:pPr lvl="1"/>
            <a:r>
              <a:rPr lang="en-US" altLang="en-US" smtClean="0"/>
              <a:t>Second level – Arial Bold 20 Point</a:t>
            </a:r>
          </a:p>
          <a:p>
            <a:pPr lvl="2"/>
            <a:r>
              <a:rPr lang="en-US" altLang="en-US" smtClean="0"/>
              <a:t>Third level – Arial Bold 18 Point</a:t>
            </a:r>
          </a:p>
          <a:p>
            <a:pPr lvl="3"/>
            <a:r>
              <a:rPr lang="en-US" altLang="en-US" smtClean="0"/>
              <a:t>Fourth level – Arial Bold 16 Point</a:t>
            </a:r>
          </a:p>
          <a:p>
            <a:pPr lvl="4"/>
            <a:r>
              <a:rPr lang="en-US" altLang="en-US" smtClean="0"/>
              <a:t>Fifth level – Arial Bold 14 Point</a:t>
            </a:r>
          </a:p>
          <a:p>
            <a:pPr lvl="4"/>
            <a:endParaRPr lang="en-US" altLang="en-US" smtClean="0"/>
          </a:p>
          <a:p>
            <a:pPr lvl="0"/>
            <a:r>
              <a:rPr lang="en-US" altLang="en-US" smtClean="0"/>
              <a:t>All Left Justified, no centering</a:t>
            </a:r>
          </a:p>
        </p:txBody>
      </p:sp>
    </p:spTree>
    <p:extLst>
      <p:ext uri="{BB962C8B-B14F-4D97-AF65-F5344CB8AC3E}">
        <p14:creationId xmlns:p14="http://schemas.microsoft.com/office/powerpoint/2010/main" val="373937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0006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0851"/>
            <a:ext cx="651353" cy="30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F084A2-B2CC-42F0-9F21-D846C45214B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9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Bold 36 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– Arial Bold 24 Point</a:t>
            </a:r>
          </a:p>
          <a:p>
            <a:pPr lvl="1"/>
            <a:r>
              <a:rPr lang="en-US" smtClean="0"/>
              <a:t>Second level – Arial Bold 20 Point</a:t>
            </a:r>
          </a:p>
          <a:p>
            <a:pPr lvl="2"/>
            <a:r>
              <a:rPr lang="en-US" smtClean="0"/>
              <a:t>Third level – Arial Bold 18 Point</a:t>
            </a:r>
          </a:p>
          <a:p>
            <a:pPr lvl="3"/>
            <a:r>
              <a:rPr lang="en-US" smtClean="0"/>
              <a:t>Fourth level – Arial Bold 16 Point</a:t>
            </a:r>
          </a:p>
          <a:p>
            <a:pPr lvl="4"/>
            <a:r>
              <a:rPr lang="en-US" smtClean="0"/>
              <a:t>Fifth level – Arial Bold 14 Point</a:t>
            </a:r>
          </a:p>
          <a:p>
            <a:pPr lvl="4"/>
            <a:endParaRPr lang="en-US" smtClean="0"/>
          </a:p>
          <a:p>
            <a:pPr lvl="0"/>
            <a:r>
              <a:rPr lang="en-US" smtClean="0"/>
              <a:t>All Left Justified, no centering</a:t>
            </a:r>
          </a:p>
        </p:txBody>
      </p:sp>
    </p:spTree>
    <p:extLst>
      <p:ext uri="{BB962C8B-B14F-4D97-AF65-F5344CB8AC3E}">
        <p14:creationId xmlns:p14="http://schemas.microsoft.com/office/powerpoint/2010/main" val="104028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0006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0851"/>
            <a:ext cx="651353" cy="30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F084A2-B2CC-42F0-9F21-D846C45214B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0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E1AB0F-A745-4C38-9708-93A84FCF77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2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F489A1-BBFC-456B-B688-145DA7D3B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7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Black – 36 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– 24 Point, Arial Bold</a:t>
            </a:r>
          </a:p>
          <a:p>
            <a:pPr lvl="1"/>
            <a:r>
              <a:rPr lang="en-US" smtClean="0"/>
              <a:t>Second level – 20 Point, Arial Bold</a:t>
            </a:r>
          </a:p>
          <a:p>
            <a:pPr lvl="2"/>
            <a:r>
              <a:rPr lang="en-US" smtClean="0"/>
              <a:t>Third level – 18 Point, Arial Bold</a:t>
            </a:r>
          </a:p>
          <a:p>
            <a:pPr lvl="3"/>
            <a:r>
              <a:rPr lang="en-US" smtClean="0"/>
              <a:t>Fourth level – 16 Point, Arial Bold</a:t>
            </a:r>
          </a:p>
          <a:p>
            <a:pPr lvl="4"/>
            <a:r>
              <a:rPr lang="en-US" smtClean="0"/>
              <a:t>Fifth level – 14 Point, Arial Bold</a:t>
            </a:r>
          </a:p>
          <a:p>
            <a:pPr lvl="4"/>
            <a:endParaRPr lang="en-US" smtClean="0"/>
          </a:p>
          <a:p>
            <a:pPr lvl="0"/>
            <a:r>
              <a:rPr lang="en-US" smtClean="0"/>
              <a:t>All Left Justified, No Centering</a:t>
            </a:r>
          </a:p>
        </p:txBody>
      </p:sp>
    </p:spTree>
    <p:extLst>
      <p:ext uri="{BB962C8B-B14F-4D97-AF65-F5344CB8AC3E}">
        <p14:creationId xmlns:p14="http://schemas.microsoft.com/office/powerpoint/2010/main" val="6463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28600" y="4419600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ea typeface="ＭＳ Ｐゴシック" charset="-128"/>
              </a:rPr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ea typeface="ＭＳ Ｐゴシック" charset="-128"/>
              </a:rPr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ea typeface="ＭＳ Ｐゴシック" charset="-128"/>
              </a:rPr>
              <a:t>	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1929799"/>
            <a:ext cx="8382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Colorado River Basin: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Overview of Determining Lake Powell and Lake Mead Annual Operational Tiers</a:t>
            </a:r>
          </a:p>
          <a:p>
            <a:endParaRPr lang="en-US" sz="2800" b="1" dirty="0" smtClean="0">
              <a:solidFill>
                <a:srgbClr val="FFFFFF"/>
              </a:solidFill>
            </a:endParaRPr>
          </a:p>
          <a:p>
            <a:endParaRPr lang="en-US" sz="2800" b="1" dirty="0">
              <a:solidFill>
                <a:srgbClr val="FFFFFF"/>
              </a:solidFill>
            </a:endParaRPr>
          </a:p>
          <a:p>
            <a:r>
              <a:rPr lang="en-US" sz="2400" b="1" dirty="0" smtClean="0">
                <a:solidFill>
                  <a:srgbClr val="FFFFFF"/>
                </a:solidFill>
              </a:rPr>
              <a:t>WSWC Seasonal Precipitation Forecast Workshop</a:t>
            </a:r>
          </a:p>
          <a:p>
            <a:r>
              <a:rPr lang="en-US" sz="2400" b="1" dirty="0" smtClean="0">
                <a:solidFill>
                  <a:srgbClr val="FFFFFF"/>
                </a:solidFill>
              </a:rPr>
              <a:t>December 15, 2015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21" y="1330036"/>
            <a:ext cx="5413952" cy="39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250392"/>
            <a:ext cx="8915400" cy="902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b="1" dirty="0" smtClean="0">
                <a:solidFill>
                  <a:srgbClr val="FFFFFF"/>
                </a:solidFill>
              </a:rPr>
              <a:t>Colorado River Basin Snowpack and Runoff</a:t>
            </a:r>
          </a:p>
          <a:p>
            <a:pPr algn="l" fontAlgn="auto">
              <a:spcAft>
                <a:spcPts val="0"/>
              </a:spcAft>
            </a:pPr>
            <a:r>
              <a:rPr lang="en-US" sz="2800" b="1" dirty="0" smtClean="0">
                <a:solidFill>
                  <a:srgbClr val="FFFFFF"/>
                </a:solidFill>
              </a:rPr>
              <a:t>Water Year 2015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" name="AutoShape 2" descr="https://mail-attachment.googleusercontent.com/attachment/u/0/?ui=2&amp;ik=ebfeaac6de&amp;view=att&amp;th=13c87bdb12ace9bf&amp;attid=0.1&amp;disp=inline&amp;safe=1&amp;zw&amp;saduie=AG9B_P8MgKpiFix42siAqL060wvp&amp;sadet=1359487455510&amp;sads=trKCBZAMOI79UVLeZNTUn1PrHA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AutoShape 4" descr="https://mail-attachment.googleusercontent.com/attachment/u/0/?ui=2&amp;ik=ebfeaac6de&amp;view=att&amp;th=13c87bdb12ace9bf&amp;attid=0.1&amp;disp=inline&amp;safe=1&amp;zw&amp;saduie=AG9B_P8MgKpiFix42siAqL060wvp&amp;sadet=1359487455510&amp;sads=trKCBZAMOI79UVLeZNTUn1PrHA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957013"/>
              </p:ext>
            </p:extLst>
          </p:nvPr>
        </p:nvGraphicFramePr>
        <p:xfrm>
          <a:off x="6096000" y="3048000"/>
          <a:ext cx="2933700" cy="3145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625"/>
                <a:gridCol w="933275"/>
                <a:gridCol w="1066800"/>
              </a:tblGrid>
              <a:tr h="5579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 Issued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 of Average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Million</a:t>
                      </a:r>
                    </a:p>
                    <a:p>
                      <a:pPr algn="ctr"/>
                      <a:r>
                        <a:rPr lang="en-US" sz="1400" dirty="0" smtClean="0"/>
                        <a:t>Acre-</a:t>
                      </a:r>
                      <a:r>
                        <a:rPr lang="en-US" sz="1400" baseline="0" dirty="0" smtClean="0"/>
                        <a:t>Feet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Jan 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6.50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April 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3.75</a:t>
                      </a:r>
                    </a:p>
                  </a:txBody>
                  <a:tcPr marL="68580" marR="68580" marT="0" marB="0" anchor="ctr"/>
                </a:tc>
              </a:tr>
              <a:tr h="419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May 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3.00</a:t>
                      </a:r>
                    </a:p>
                  </a:txBody>
                  <a:tcPr marL="68580" marR="68580" marT="0" marB="0" anchor="ctr"/>
                </a:tc>
              </a:tr>
              <a:tr h="419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June 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5.00</a:t>
                      </a:r>
                    </a:p>
                  </a:txBody>
                  <a:tcPr marL="68580" marR="68580" marT="0" marB="0" anchor="ctr"/>
                </a:tc>
              </a:tr>
              <a:tr h="419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July 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6.29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Aug 1 (observed)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6.71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0" y="2322027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April-July Inflow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Lake Powell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50851"/>
            <a:ext cx="651353" cy="307149"/>
          </a:xfrm>
        </p:spPr>
        <p:txBody>
          <a:bodyPr/>
          <a:lstStyle/>
          <a:p>
            <a:pPr algn="l">
              <a:defRPr/>
            </a:pPr>
            <a:fld id="{D95D6241-8AF8-44B7-A3DE-1EB233971F4C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6625"/>
            <a:ext cx="8458200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rgbClr val="FFFFFF"/>
                </a:solidFill>
                <a:latin typeface="Arial"/>
              </a:rPr>
              <a:t>Lake Powell &amp; Lake Mead Operational Table</a:t>
            </a:r>
            <a:r>
              <a:rPr lang="en-US" sz="2800" b="1" kern="0" dirty="0">
                <a:solidFill>
                  <a:srgbClr val="FFFFFF"/>
                </a:solidFill>
                <a:latin typeface="Arial"/>
              </a:rPr>
              <a:t/>
            </a:r>
            <a:br>
              <a:rPr lang="en-US" sz="2800" b="1" kern="0" dirty="0">
                <a:solidFill>
                  <a:srgbClr val="FFFFFF"/>
                </a:solidFill>
                <a:latin typeface="Arial"/>
              </a:rPr>
            </a:br>
            <a:r>
              <a:rPr lang="en-US" sz="1500" b="1" kern="0" dirty="0" smtClean="0">
                <a:solidFill>
                  <a:srgbClr val="FFFFFF"/>
                </a:solidFill>
                <a:latin typeface="Arial"/>
              </a:rPr>
              <a:t>Operational Tiers for Water/Calendar Year 2016 determined with the August 2015 24-Month Study</a:t>
            </a:r>
            <a:endParaRPr lang="en-US" sz="1500" b="1" kern="0" baseline="30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50851"/>
            <a:ext cx="651353" cy="307149"/>
          </a:xfrm>
        </p:spPr>
        <p:txBody>
          <a:bodyPr/>
          <a:lstStyle/>
          <a:p>
            <a:pPr>
              <a:defRPr/>
            </a:pPr>
            <a:fld id="{D95D6241-8AF8-44B7-A3DE-1EB233971F4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6488" y="2062264"/>
            <a:ext cx="2508116" cy="97588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47490" y="2488997"/>
            <a:ext cx="2516222" cy="66276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643781" y="3011629"/>
            <a:ext cx="4098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67032" y="2715858"/>
            <a:ext cx="4098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3074" y="2490578"/>
            <a:ext cx="93837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000" b="1" i="1" dirty="0" smtClean="0">
                <a:solidFill>
                  <a:srgbClr val="000000"/>
                </a:solidFill>
              </a:rPr>
              <a:t>3,602.46 ft</a:t>
            </a:r>
          </a:p>
          <a:p>
            <a:pPr algn="ctr">
              <a:spcAft>
                <a:spcPts val="300"/>
              </a:spcAft>
            </a:pPr>
            <a:r>
              <a:rPr lang="en-US" sz="1000" b="1" i="1" dirty="0" smtClean="0">
                <a:solidFill>
                  <a:srgbClr val="000000"/>
                </a:solidFill>
              </a:rPr>
              <a:t>Jan 1, 2016 projection</a:t>
            </a:r>
            <a:endParaRPr lang="en-US" sz="1000" b="1" i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2888" y="2783954"/>
            <a:ext cx="93837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000" b="1" i="1" dirty="0" smtClean="0">
                <a:solidFill>
                  <a:srgbClr val="000000"/>
                </a:solidFill>
              </a:rPr>
              <a:t>1,082.33 ft</a:t>
            </a:r>
          </a:p>
          <a:p>
            <a:pPr algn="ctr">
              <a:spcAft>
                <a:spcPts val="300"/>
              </a:spcAft>
            </a:pPr>
            <a:r>
              <a:rPr lang="en-US" sz="1000" b="1" i="1" dirty="0" smtClean="0">
                <a:solidFill>
                  <a:srgbClr val="000000"/>
                </a:solidFill>
              </a:rPr>
              <a:t>Jan 1, 2016 projection</a:t>
            </a:r>
            <a:endParaRPr lang="en-US" sz="1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" y="326220"/>
            <a:ext cx="8583613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531726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6713" y="3147852"/>
            <a:ext cx="1253319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End of CY 2015 Projection:</a:t>
            </a:r>
          </a:p>
          <a:p>
            <a:r>
              <a:rPr lang="en-US" sz="1100" b="1" dirty="0" smtClean="0">
                <a:solidFill>
                  <a:srgbClr val="000000"/>
                </a:solidFill>
              </a:rPr>
              <a:t>3,600.9 feet</a:t>
            </a:r>
            <a:endParaRPr lang="en-US" sz="1100" b="1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V="1">
            <a:off x="5313373" y="2753412"/>
            <a:ext cx="626659" cy="39444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3149809"/>
            <a:ext cx="2057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End of CY 2016 Projection:</a:t>
            </a:r>
          </a:p>
          <a:p>
            <a:r>
              <a:rPr lang="en-US" sz="1100" b="1" dirty="0" smtClean="0">
                <a:solidFill>
                  <a:srgbClr val="000000"/>
                </a:solidFill>
              </a:rPr>
              <a:t>3,594.9 feet</a:t>
            </a:r>
          </a:p>
          <a:p>
            <a:r>
              <a:rPr lang="en-US" sz="1000" b="1" i="1" dirty="0" smtClean="0">
                <a:solidFill>
                  <a:srgbClr val="000000"/>
                </a:solidFill>
              </a:rPr>
              <a:t>(Range 3,575 to 3,368 feet)</a:t>
            </a:r>
            <a:endParaRPr lang="en-US" sz="1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5" y="80531"/>
            <a:ext cx="8540390" cy="62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ctr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ctr"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046697"/>
            <a:ext cx="2458173" cy="969496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Water Year 2016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Upper Elevation Balancing Tier</a:t>
            </a:r>
          </a:p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Initial release of 8.23 maf </a:t>
            </a:r>
          </a:p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Potential April adjustment </a:t>
            </a:r>
            <a:br>
              <a:rPr lang="en-US" sz="1050" dirty="0" smtClean="0">
                <a:solidFill>
                  <a:srgbClr val="000000"/>
                </a:solidFill>
              </a:rPr>
            </a:br>
            <a:r>
              <a:rPr lang="en-US" sz="1050" dirty="0" smtClean="0">
                <a:solidFill>
                  <a:srgbClr val="000000"/>
                </a:solidFill>
              </a:rPr>
              <a:t>to Equalization or Balancing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4560524" y="1227534"/>
            <a:ext cx="268043" cy="32993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7327748" y="926948"/>
            <a:ext cx="299338" cy="226636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895" y="2281535"/>
            <a:ext cx="173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April adjustment to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Balancing releases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2246" y="1447497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April adjustment to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Equalization releases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5400000">
            <a:off x="1870611" y="2253971"/>
            <a:ext cx="295019" cy="190264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5110" y="2590800"/>
            <a:ext cx="10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No April adjustment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04800"/>
            <a:ext cx="8596313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131" y="2057400"/>
            <a:ext cx="1253319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End of CY 2015 Projection:</a:t>
            </a:r>
          </a:p>
          <a:p>
            <a:r>
              <a:rPr lang="en-US" sz="1100" b="1" dirty="0" smtClean="0">
                <a:solidFill>
                  <a:srgbClr val="000000"/>
                </a:solidFill>
              </a:rPr>
              <a:t>1,082.0 feet</a:t>
            </a:r>
            <a:endParaRPr lang="en-US" sz="1100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5388791" y="2657564"/>
            <a:ext cx="626659" cy="43444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2057400"/>
            <a:ext cx="2057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End of CY 2016 Projection:</a:t>
            </a:r>
          </a:p>
          <a:p>
            <a:r>
              <a:rPr lang="en-US" sz="1100" b="1" dirty="0" smtClean="0">
                <a:solidFill>
                  <a:srgbClr val="000000"/>
                </a:solidFill>
              </a:rPr>
              <a:t>1,077.5 feet</a:t>
            </a:r>
          </a:p>
          <a:p>
            <a:r>
              <a:rPr lang="en-US" sz="1000" b="1" i="1" dirty="0" smtClean="0">
                <a:solidFill>
                  <a:srgbClr val="000000"/>
                </a:solidFill>
              </a:rPr>
              <a:t>(Range 1,070 to 1,109 feet)</a:t>
            </a:r>
            <a:endParaRPr lang="en-US" sz="1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" name="AutoShape 4" descr="Inline image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AutoShape 6" descr="Inline image 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4447" y="6520029"/>
            <a:ext cx="651353" cy="3071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95D6241-8AF8-44B7-A3DE-1EB233971F4C}" type="slidenum">
              <a:rPr lang="en-US" sz="1400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15</a:t>
            </a:fld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b="1" kern="0" dirty="0" smtClean="0">
                <a:solidFill>
                  <a:srgbClr val="FFFFFF"/>
                </a:solidFill>
              </a:rPr>
              <a:t>Comparison of Lake Powell inflow</a:t>
            </a:r>
          </a:p>
          <a:p>
            <a:r>
              <a:rPr lang="en-US" sz="3000" b="1" kern="0" dirty="0" smtClean="0">
                <a:solidFill>
                  <a:srgbClr val="FFFFFF"/>
                </a:solidFill>
              </a:rPr>
              <a:t> and ENSO events since 1964</a:t>
            </a:r>
            <a:endParaRPr lang="en-US" sz="3000" b="1" kern="0" dirty="0">
              <a:solidFill>
                <a:srgbClr val="FFFFFF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60659" y="6047601"/>
            <a:ext cx="424494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CBRFC website.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71700" y="1219200"/>
            <a:ext cx="4800600" cy="4800600"/>
            <a:chOff x="2171700" y="1219200"/>
            <a:chExt cx="4800600" cy="4800600"/>
          </a:xfrm>
        </p:grpSpPr>
        <p:pic>
          <p:nvPicPr>
            <p:cNvPr id="1031" name="Picture 7" descr="C:\Users\dbunk\Desktop\FMA Conference\Lees Ferry-ENSO Correlati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700" y="1219200"/>
              <a:ext cx="4800600" cy="480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192044" y="2060387"/>
              <a:ext cx="184666" cy="325581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Percent of Average April-July Streamflow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0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5676" y="94268"/>
            <a:ext cx="8361124" cy="96081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Mid-Term Operations Model (MTOM)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653" y="1451725"/>
            <a:ext cx="4636980" cy="481709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An additional </a:t>
            </a:r>
            <a:r>
              <a:rPr lang="en-US" sz="2400" dirty="0">
                <a:solidFill>
                  <a:schemeClr val="bg1"/>
                </a:solidFill>
              </a:rPr>
              <a:t>tool to evaluate risk and uncertainty in Colorado River Basin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0" dirty="0" smtClean="0">
                <a:solidFill>
                  <a:schemeClr val="bg1"/>
                </a:solidFill>
              </a:rPr>
              <a:t>Based on the 24-Month Study model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Utilizes an ensemble inflow forecast provided by the CBRFC </a:t>
            </a:r>
            <a:r>
              <a:rPr lang="en-US" sz="2400" b="0" dirty="0" smtClean="0">
                <a:solidFill>
                  <a:schemeClr val="bg1"/>
                </a:solidFill>
              </a:rPr>
              <a:t>to simulate 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b="0" dirty="0" smtClean="0">
                <a:solidFill>
                  <a:schemeClr val="bg1"/>
                </a:solidFill>
              </a:rPr>
              <a:t> multi-trace output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0" dirty="0" smtClean="0">
                <a:solidFill>
                  <a:schemeClr val="bg1"/>
                </a:solidFill>
              </a:rPr>
              <a:t>24-Month Study remains the official model for operational tier determinations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2094" y="1451726"/>
            <a:ext cx="3875182" cy="466688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12032" y="6514755"/>
            <a:ext cx="651353" cy="3071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95D6241-8AF8-44B7-A3DE-1EB233971F4C}" type="slidenum">
              <a:rPr lang="en-US" sz="1400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1" y="1204118"/>
            <a:ext cx="8117379" cy="500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43" y="94270"/>
            <a:ext cx="8832914" cy="999241"/>
          </a:xfrm>
        </p:spPr>
        <p:txBody>
          <a:bodyPr/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CBRFC Inflow Forecasts: Ensemble vs Discrete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526787"/>
            <a:ext cx="651353" cy="3071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95D6241-8AF8-44B7-A3DE-1EB233971F4C}" type="slidenum">
              <a:rPr lang="en-US" sz="1400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4938" y="166069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--</a:t>
            </a:r>
            <a:endParaRPr lang="en-US" dirty="0">
              <a:solidFill>
                <a:srgbClr val="0000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9688" y="16587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--</a:t>
            </a:r>
            <a:endParaRPr lang="en-US" dirty="0">
              <a:solidFill>
                <a:srgbClr val="000000"/>
              </a:solidFill>
              <a:effectLst>
                <a:glow rad="101600">
                  <a:srgbClr val="0070C0">
                    <a:alpha val="60000"/>
                  </a:srgb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5863" y="165674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--</a:t>
            </a:r>
            <a:endParaRPr lang="en-US" dirty="0">
              <a:solidFill>
                <a:srgbClr val="000000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311" y="6273852"/>
            <a:ext cx="3057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January 2015 MTOM: Lake Powell Inflows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45-2228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694" y="228600"/>
            <a:ext cx="7440612" cy="5996086"/>
          </a:xfr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51694" y="541259"/>
            <a:ext cx="744061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FFFFFF"/>
                </a:solidFill>
              </a:rPr>
              <a:t>Colorado River Basin: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</a:rPr>
              <a:t>Overview of Determining Lake Powell and Lake Mead Annual Operational Tiers</a:t>
            </a:r>
          </a:p>
          <a:p>
            <a:pPr algn="ctr" eaLnBrk="1" hangingPunct="1"/>
            <a:endParaRPr lang="en-US" sz="32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3200" b="1" dirty="0">
                <a:solidFill>
                  <a:schemeClr val="bg1"/>
                </a:solidFill>
              </a:rPr>
              <a:t>For further information:</a:t>
            </a:r>
          </a:p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http://www.usbr.gov/uc/</a:t>
            </a:r>
          </a:p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http</a:t>
            </a:r>
            <a:r>
              <a:rPr lang="en-US" sz="3200" b="1" dirty="0">
                <a:solidFill>
                  <a:schemeClr val="bg1"/>
                </a:solidFill>
              </a:rPr>
              <a:t>://</a:t>
            </a:r>
            <a:r>
              <a:rPr lang="en-US" sz="3200" b="1" dirty="0" smtClean="0">
                <a:solidFill>
                  <a:schemeClr val="bg1"/>
                </a:solidFill>
              </a:rPr>
              <a:t>www.usbr.gov/lc/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50851"/>
            <a:ext cx="651353" cy="307149"/>
          </a:xfrm>
        </p:spPr>
        <p:txBody>
          <a:bodyPr/>
          <a:lstStyle/>
          <a:p>
            <a:pPr algn="l">
              <a:defRPr/>
            </a:pPr>
            <a:fld id="{D95D6241-8AF8-44B7-A3DE-1EB233971F4C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715"/>
            <a:ext cx="4953000" cy="4273485"/>
          </a:xfrm>
        </p:spPr>
        <p:txBody>
          <a:bodyPr/>
          <a:lstStyle/>
          <a:p>
            <a:r>
              <a:rPr lang="en-US" b="0" dirty="0" smtClean="0"/>
              <a:t>Operational Decision-Making Hierarchy</a:t>
            </a:r>
          </a:p>
          <a:p>
            <a:r>
              <a:rPr lang="en-US" b="0" dirty="0" smtClean="0"/>
              <a:t>24-Month Study and the Annual Operating Plan</a:t>
            </a:r>
          </a:p>
          <a:p>
            <a:r>
              <a:rPr lang="en-US" b="0" dirty="0" smtClean="0"/>
              <a:t>Implementing the 2007 Interim Guidelines</a:t>
            </a:r>
          </a:p>
          <a:p>
            <a:r>
              <a:rPr lang="en-US" b="0" dirty="0" smtClean="0"/>
              <a:t>Projected Operations in 2016</a:t>
            </a:r>
          </a:p>
          <a:p>
            <a:r>
              <a:rPr lang="en-US" b="0" dirty="0" smtClean="0"/>
              <a:t>Mid-term Operations Model (MTOM)</a:t>
            </a:r>
          </a:p>
          <a:p>
            <a:r>
              <a:rPr lang="en-US" b="0" dirty="0" smtClean="0"/>
              <a:t>Questions / Discussion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34447" y="6520029"/>
            <a:ext cx="651353" cy="3071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95D6241-8AF8-44B7-A3DE-1EB233971F4C}" type="slidenum">
              <a:rPr lang="en-US" sz="1400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2</a:t>
            </a:fld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4" descr="http://arizonahighways.files.wordpress.com/2012/02/gary-smith-glen-canyon-d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444759"/>
            <a:ext cx="3124200" cy="233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hdrinc.com/sites/all/files/content/projects/images/246-hoover-dam-bypass-42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813961"/>
            <a:ext cx="3124200" cy="207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>
            <a:off x="6463552" y="3545540"/>
            <a:ext cx="1972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63552" y="4668013"/>
            <a:ext cx="1972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481481" y="5761707"/>
            <a:ext cx="1972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63552" y="2471660"/>
            <a:ext cx="1972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1355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Operational Decision-making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0851"/>
            <a:ext cx="651353" cy="30714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5D6241-8AF8-44B7-A3DE-1EB233971F4C}" type="slidenum">
              <a:rPr lang="en-US" sz="1400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30097383"/>
              </p:ext>
            </p:extLst>
          </p:nvPr>
        </p:nvGraphicFramePr>
        <p:xfrm>
          <a:off x="673122" y="881356"/>
          <a:ext cx="7797756" cy="536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572000" y="2819787"/>
            <a:ext cx="0" cy="2581834"/>
            <a:chOff x="4572000" y="2886840"/>
            <a:chExt cx="0" cy="2536809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572000" y="2886840"/>
              <a:ext cx="0" cy="358589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72000" y="3971085"/>
              <a:ext cx="0" cy="35858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572000" y="5065061"/>
              <a:ext cx="0" cy="35858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1583871" y="3018592"/>
            <a:ext cx="5976258" cy="1103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489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Overview of Annual Operating Plan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AOP authorized under the Colorado River Basin Project Act of 1968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/>
                </a:solidFill>
              </a:rPr>
              <a:t>Section 602(b) of the CRBPA requires the Secretary to prepare and </a:t>
            </a:r>
            <a:r>
              <a:rPr lang="en-US" sz="2400" i="1" dirty="0">
                <a:solidFill>
                  <a:schemeClr val="bg1"/>
                </a:solidFill>
              </a:rPr>
              <a:t>“transmit to the Congress and to the Governors of the Colorado River Basin States a report describing the actual operation under the adopted criteria </a:t>
            </a:r>
            <a:r>
              <a:rPr lang="en-US" sz="2400" dirty="0">
                <a:solidFill>
                  <a:schemeClr val="bg1"/>
                </a:solidFill>
              </a:rPr>
              <a:t>[i.e., the Operating Criteria] </a:t>
            </a:r>
            <a:r>
              <a:rPr lang="en-US" sz="2400" i="1" dirty="0">
                <a:solidFill>
                  <a:schemeClr val="bg1"/>
                </a:solidFill>
              </a:rPr>
              <a:t>for the preceding compact water year and the projected operation for the current </a:t>
            </a:r>
            <a:r>
              <a:rPr lang="en-US" sz="2400" i="1" dirty="0" smtClean="0">
                <a:solidFill>
                  <a:schemeClr val="bg1"/>
                </a:solidFill>
              </a:rPr>
              <a:t>year”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D6241-8AF8-44B7-A3DE-1EB233971F4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452" y="1341122"/>
            <a:ext cx="8323463" cy="4899421"/>
          </a:xfrm>
        </p:spPr>
        <p:txBody>
          <a:bodyPr/>
          <a:lstStyle/>
          <a:p>
            <a:r>
              <a:rPr lang="en-US" sz="2600" dirty="0" smtClean="0">
                <a:solidFill>
                  <a:schemeClr val="bg1"/>
                </a:solidFill>
              </a:rPr>
              <a:t>A report on the current year’s operations and the upcoming year’s projected operations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Usually published by the end of December of the current calendar year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Three consultations are held each year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May, July, and September of the current year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2015 </a:t>
            </a:r>
            <a:r>
              <a:rPr lang="en-US" sz="2600" dirty="0">
                <a:solidFill>
                  <a:schemeClr val="bg1"/>
                </a:solidFill>
              </a:rPr>
              <a:t>AOP </a:t>
            </a:r>
            <a:r>
              <a:rPr lang="en-US" sz="2600" dirty="0" smtClean="0">
                <a:solidFill>
                  <a:schemeClr val="bg1"/>
                </a:solidFill>
              </a:rPr>
              <a:t>available </a:t>
            </a:r>
            <a:r>
              <a:rPr lang="en-US" sz="2600" dirty="0">
                <a:solidFill>
                  <a:schemeClr val="bg1"/>
                </a:solidFill>
              </a:rPr>
              <a:t>at: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http://</a:t>
            </a:r>
            <a:r>
              <a:rPr lang="en-US" sz="2000" dirty="0" smtClean="0">
                <a:solidFill>
                  <a:schemeClr val="bg1"/>
                </a:solidFill>
              </a:rPr>
              <a:t>www.usbr.gov/lc/region/g4000/aop/AOP15.pdf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Draft 2016 AOP available at: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http://www.usbr.gov/lc/region/g4000/AOP2016/AOP16_draft.pdf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50851"/>
            <a:ext cx="651353" cy="307149"/>
          </a:xfrm>
        </p:spPr>
        <p:txBody>
          <a:bodyPr/>
          <a:lstStyle/>
          <a:p>
            <a:pPr algn="l">
              <a:defRPr/>
            </a:pPr>
            <a:fld id="{D95D6241-8AF8-44B7-A3DE-1EB233971F4C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87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kern="0" dirty="0" smtClean="0">
                <a:solidFill>
                  <a:schemeClr val="bg1"/>
                </a:solidFill>
              </a:rPr>
              <a:t>Overview of Annual Operating Plan</a:t>
            </a:r>
            <a:endParaRPr lang="en-US" sz="32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>
            <a:off x="6463552" y="3545540"/>
            <a:ext cx="1972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63552" y="4668013"/>
            <a:ext cx="1972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481481" y="5761707"/>
            <a:ext cx="1972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63552" y="2471660"/>
            <a:ext cx="1972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1355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Operational Decision-making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0851"/>
            <a:ext cx="651353" cy="30714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5D6241-8AF8-44B7-A3DE-1EB233971F4C}" type="slidenum">
              <a:rPr lang="en-US" sz="1400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27478943"/>
              </p:ext>
            </p:extLst>
          </p:nvPr>
        </p:nvGraphicFramePr>
        <p:xfrm>
          <a:off x="536347" y="881356"/>
          <a:ext cx="8071306" cy="536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576884" y="2819787"/>
            <a:ext cx="0" cy="2581834"/>
            <a:chOff x="4572000" y="2886840"/>
            <a:chExt cx="0" cy="2536809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572000" y="2886840"/>
              <a:ext cx="0" cy="358589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72000" y="3971085"/>
              <a:ext cx="0" cy="35858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572000" y="5065061"/>
              <a:ext cx="0" cy="35858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85686" y="3018592"/>
            <a:ext cx="7972629" cy="1103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7" y="246356"/>
            <a:ext cx="8191067" cy="595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943600" y="1051384"/>
            <a:ext cx="0" cy="39624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 txBox="1">
            <a:spLocks/>
          </p:cNvSpPr>
          <p:nvPr/>
        </p:nvSpPr>
        <p:spPr>
          <a:xfrm>
            <a:off x="34447" y="6520029"/>
            <a:ext cx="651353" cy="3071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95D6241-8AF8-44B7-A3DE-1EB233971F4C}" type="slidenum">
              <a:rPr lang="en-US" sz="1400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7</a:t>
            </a:fld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3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305800" cy="762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</a:rPr>
              <a:t>2007 Interim Guidelines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1" y="1277644"/>
            <a:ext cx="5410199" cy="4876800"/>
          </a:xfrm>
        </p:spPr>
        <p:txBody>
          <a:bodyPr lIns="0" tIns="0" rIns="0" bIns="0"/>
          <a:lstStyle/>
          <a:p>
            <a:pPr indent="-223838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In place for an interim period (2007 – 2026)</a:t>
            </a:r>
          </a:p>
          <a:p>
            <a:pPr indent="-223838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Provide for coordinated operations of  Lake Powell and Lake Mead to minimize Lower Basin shortages and Upper Basin curtailments</a:t>
            </a:r>
          </a:p>
          <a:p>
            <a:pPr lvl="1" indent="-223838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Through water year 2015, equalization releases total 6.28 maf and balancing releases total 770 kaf </a:t>
            </a:r>
          </a:p>
          <a:p>
            <a:pPr indent="-223838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Encourage efficient use and management of Colorado River water through the ICS mechanism</a:t>
            </a:r>
          </a:p>
          <a:p>
            <a:pPr lvl="1" indent="-223838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Through calendar year 2014, the total ICS balance is 840 kaf, of which 240 kaf are </a:t>
            </a:r>
            <a:r>
              <a:rPr lang="en-US" sz="1600" dirty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xtraordinary Conservation ICS</a:t>
            </a:r>
          </a:p>
          <a:p>
            <a:pPr indent="-223838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Establish guidelines for determining   shortages in the Lower Basin</a:t>
            </a:r>
            <a:endParaRPr lang="en-US" sz="2000" baseline="300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4447" y="6520029"/>
            <a:ext cx="651353" cy="3071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95D6241-8AF8-44B7-A3DE-1EB233971F4C}" type="slidenum">
              <a:rPr lang="en-US" sz="1400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8</a:t>
            </a:fld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 descr="GC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316778" cy="220336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9" name="Picture 8" descr="Hoover Da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08616"/>
            <a:ext cx="3316776" cy="2211184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6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42" y="176403"/>
            <a:ext cx="8812158" cy="814197"/>
          </a:xfrm>
        </p:spPr>
        <p:txBody>
          <a:bodyPr/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24-Month Study in Setting Operational Tiers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52" y="1178347"/>
            <a:ext cx="8202774" cy="4835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Projections from the 24-Month Study are used to set annual operating tiers for Lake Powell and Lake Mead</a:t>
            </a:r>
          </a:p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Timing of Operational Decisions</a:t>
            </a:r>
          </a:p>
          <a:p>
            <a:pPr lvl="1">
              <a:spcBef>
                <a:spcPts val="1200"/>
              </a:spcBef>
            </a:pPr>
            <a:r>
              <a:rPr lang="en-US" sz="2100" u="sng" dirty="0" smtClean="0">
                <a:solidFill>
                  <a:schemeClr val="bg1"/>
                </a:solidFill>
              </a:rPr>
              <a:t>August 24-Month Study</a:t>
            </a:r>
            <a:r>
              <a:rPr lang="en-US" sz="2100" dirty="0" smtClean="0">
                <a:solidFill>
                  <a:schemeClr val="bg1"/>
                </a:solidFill>
              </a:rPr>
              <a:t> projections of January 1 elevations sets the operating tiers for Lake Powell and Lake Mead</a:t>
            </a:r>
          </a:p>
          <a:p>
            <a:pPr lvl="1">
              <a:spcBef>
                <a:spcPts val="1200"/>
              </a:spcBef>
            </a:pPr>
            <a:r>
              <a:rPr lang="en-US" sz="2100" dirty="0" smtClean="0">
                <a:solidFill>
                  <a:schemeClr val="bg1"/>
                </a:solidFill>
              </a:rPr>
              <a:t>When Lake Powell is in Upper Elevation Balancing Tier, </a:t>
            </a:r>
            <a:r>
              <a:rPr lang="en-US" sz="2100" u="sng" dirty="0" smtClean="0">
                <a:solidFill>
                  <a:schemeClr val="bg1"/>
                </a:solidFill>
              </a:rPr>
              <a:t>April 24-Month Study</a:t>
            </a:r>
            <a:r>
              <a:rPr lang="en-US" sz="2100" dirty="0" smtClean="0">
                <a:solidFill>
                  <a:schemeClr val="bg1"/>
                </a:solidFill>
              </a:rPr>
              <a:t> projections of September 30 elevations may result in an adjustment to Lake Powell’s operations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This information is reported in the Annual Operating Plan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166" y="6548310"/>
            <a:ext cx="651353" cy="3071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95D6241-8AF8-44B7-A3DE-1EB233971F4C}" type="slidenum">
              <a:rPr lang="en-US" sz="1400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9</a:t>
            </a:fld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54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D0A070"/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175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16261</TotalTime>
  <Words>989</Words>
  <Application>Microsoft Office PowerPoint</Application>
  <PresentationFormat>On-screen Show (4:3)</PresentationFormat>
  <Paragraphs>209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Default Design</vt:lpstr>
      <vt:lpstr>1_Default Design</vt:lpstr>
      <vt:lpstr>2_Default Design</vt:lpstr>
      <vt:lpstr>3_Default Design</vt:lpstr>
      <vt:lpstr>6_Default Design</vt:lpstr>
      <vt:lpstr>10_Default Design</vt:lpstr>
      <vt:lpstr>7_Default Design</vt:lpstr>
      <vt:lpstr>5_Default Design</vt:lpstr>
      <vt:lpstr>8_Default Design</vt:lpstr>
      <vt:lpstr>4_Default Design</vt:lpstr>
      <vt:lpstr>PowerPoint Presentation</vt:lpstr>
      <vt:lpstr>Presentation Overview</vt:lpstr>
      <vt:lpstr>Operational Decision-making Hierarchy</vt:lpstr>
      <vt:lpstr>Overview of Annual Operating Plan</vt:lpstr>
      <vt:lpstr>PowerPoint Presentation</vt:lpstr>
      <vt:lpstr>Operational Decision-making Hierarchy</vt:lpstr>
      <vt:lpstr>PowerPoint Presentation</vt:lpstr>
      <vt:lpstr>2007 Interim Guidelines</vt:lpstr>
      <vt:lpstr>24-Month Study in Setting Operational Tiers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Mid-Term Operations Model (MTOM)</vt:lpstr>
      <vt:lpstr>CBRFC Inflow Forecasts: Ensemble vs Discrete</vt:lpstr>
      <vt:lpstr>PowerPoint Presentation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Daniel Bunk</cp:lastModifiedBy>
  <cp:revision>1304</cp:revision>
  <dcterms:created xsi:type="dcterms:W3CDTF">2004-03-19T17:04:19Z</dcterms:created>
  <dcterms:modified xsi:type="dcterms:W3CDTF">2015-12-15T20:03:24Z</dcterms:modified>
</cp:coreProperties>
</file>