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work files\Ross\logos\STATEOUTLINEheavy.png">
            <a:extLst>
              <a:ext uri="{FF2B5EF4-FFF2-40B4-BE49-F238E27FC236}">
                <a16:creationId xmlns:a16="http://schemas.microsoft.com/office/drawing/2014/main" id="{624ED68B-7F88-4F4F-A7F6-8F79AE1EA6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8" y="1201102"/>
            <a:ext cx="8829675" cy="4455795"/>
          </a:xfrm>
          <a:prstGeom prst="rect">
            <a:avLst/>
          </a:prstGeom>
          <a:noFill/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FD094-FC55-407B-B0F3-2708B464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317" y="1490134"/>
            <a:ext cx="7766936" cy="1646302"/>
          </a:xfrm>
        </p:spPr>
        <p:txBody>
          <a:bodyPr/>
          <a:lstStyle/>
          <a:p>
            <a:pPr algn="ctr"/>
            <a:r>
              <a:rPr lang="en-US" sz="6600" dirty="0"/>
              <a:t>Montana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1946-A8A0-42E9-B4C0-5ED2BDB28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367" y="3136436"/>
            <a:ext cx="7766936" cy="16463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/>
              <a:t>Infrastructure Financing Strategies</a:t>
            </a:r>
          </a:p>
          <a:p>
            <a:endParaRPr lang="en-US" dirty="0"/>
          </a:p>
          <a:p>
            <a:r>
              <a:rPr lang="en-US" dirty="0"/>
              <a:t>A Miller</a:t>
            </a:r>
          </a:p>
          <a:p>
            <a:r>
              <a:rPr lang="en-US" dirty="0"/>
              <a:t>March 2019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53C73-955B-456F-B481-F079F95113D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55" y="5311012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280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2C4C6-6A44-4987-A015-8AD5B3A3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924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92355-8B20-4D34-A77B-E09847C6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876511"/>
            <a:ext cx="97440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5784D-18B6-47CA-823A-DCAC1C87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96975"/>
            <a:ext cx="8629568" cy="66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8744B-231E-4575-B5CB-1164DD8C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2" y="201658"/>
            <a:ext cx="10071260" cy="64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6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9E8F5E-229D-491A-AF34-F28D7B5FF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68032"/>
              </p:ext>
            </p:extLst>
          </p:nvPr>
        </p:nvGraphicFramePr>
        <p:xfrm>
          <a:off x="477403" y="891860"/>
          <a:ext cx="8975205" cy="5166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876">
                  <a:extLst>
                    <a:ext uri="{9D8B030D-6E8A-4147-A177-3AD203B41FA5}">
                      <a16:colId xmlns:a16="http://schemas.microsoft.com/office/drawing/2014/main" val="4126082"/>
                    </a:ext>
                  </a:extLst>
                </a:gridCol>
                <a:gridCol w="308971">
                  <a:extLst>
                    <a:ext uri="{9D8B030D-6E8A-4147-A177-3AD203B41FA5}">
                      <a16:colId xmlns:a16="http://schemas.microsoft.com/office/drawing/2014/main" val="4025043539"/>
                    </a:ext>
                  </a:extLst>
                </a:gridCol>
                <a:gridCol w="934446">
                  <a:extLst>
                    <a:ext uri="{9D8B030D-6E8A-4147-A177-3AD203B41FA5}">
                      <a16:colId xmlns:a16="http://schemas.microsoft.com/office/drawing/2014/main" val="2649844778"/>
                    </a:ext>
                  </a:extLst>
                </a:gridCol>
                <a:gridCol w="512438">
                  <a:extLst>
                    <a:ext uri="{9D8B030D-6E8A-4147-A177-3AD203B41FA5}">
                      <a16:colId xmlns:a16="http://schemas.microsoft.com/office/drawing/2014/main" val="2088878105"/>
                    </a:ext>
                  </a:extLst>
                </a:gridCol>
                <a:gridCol w="595333">
                  <a:extLst>
                    <a:ext uri="{9D8B030D-6E8A-4147-A177-3AD203B41FA5}">
                      <a16:colId xmlns:a16="http://schemas.microsoft.com/office/drawing/2014/main" val="427084710"/>
                    </a:ext>
                  </a:extLst>
                </a:gridCol>
                <a:gridCol w="459687">
                  <a:extLst>
                    <a:ext uri="{9D8B030D-6E8A-4147-A177-3AD203B41FA5}">
                      <a16:colId xmlns:a16="http://schemas.microsoft.com/office/drawing/2014/main" val="3344368416"/>
                    </a:ext>
                  </a:extLst>
                </a:gridCol>
                <a:gridCol w="497366">
                  <a:extLst>
                    <a:ext uri="{9D8B030D-6E8A-4147-A177-3AD203B41FA5}">
                      <a16:colId xmlns:a16="http://schemas.microsoft.com/office/drawing/2014/main" val="3083197711"/>
                    </a:ext>
                  </a:extLst>
                </a:gridCol>
                <a:gridCol w="535045">
                  <a:extLst>
                    <a:ext uri="{9D8B030D-6E8A-4147-A177-3AD203B41FA5}">
                      <a16:colId xmlns:a16="http://schemas.microsoft.com/office/drawing/2014/main" val="3987540975"/>
                    </a:ext>
                  </a:extLst>
                </a:gridCol>
                <a:gridCol w="565189">
                  <a:extLst>
                    <a:ext uri="{9D8B030D-6E8A-4147-A177-3AD203B41FA5}">
                      <a16:colId xmlns:a16="http://schemas.microsoft.com/office/drawing/2014/main" val="3811018301"/>
                    </a:ext>
                  </a:extLst>
                </a:gridCol>
                <a:gridCol w="482294">
                  <a:extLst>
                    <a:ext uri="{9D8B030D-6E8A-4147-A177-3AD203B41FA5}">
                      <a16:colId xmlns:a16="http://schemas.microsoft.com/office/drawing/2014/main" val="1510660824"/>
                    </a:ext>
                  </a:extLst>
                </a:gridCol>
                <a:gridCol w="527510">
                  <a:extLst>
                    <a:ext uri="{9D8B030D-6E8A-4147-A177-3AD203B41FA5}">
                      <a16:colId xmlns:a16="http://schemas.microsoft.com/office/drawing/2014/main" val="810109084"/>
                    </a:ext>
                  </a:extLst>
                </a:gridCol>
                <a:gridCol w="542582">
                  <a:extLst>
                    <a:ext uri="{9D8B030D-6E8A-4147-A177-3AD203B41FA5}">
                      <a16:colId xmlns:a16="http://schemas.microsoft.com/office/drawing/2014/main" val="804538255"/>
                    </a:ext>
                  </a:extLst>
                </a:gridCol>
                <a:gridCol w="399401">
                  <a:extLst>
                    <a:ext uri="{9D8B030D-6E8A-4147-A177-3AD203B41FA5}">
                      <a16:colId xmlns:a16="http://schemas.microsoft.com/office/drawing/2014/main" val="1917597383"/>
                    </a:ext>
                  </a:extLst>
                </a:gridCol>
                <a:gridCol w="497366">
                  <a:extLst>
                    <a:ext uri="{9D8B030D-6E8A-4147-A177-3AD203B41FA5}">
                      <a16:colId xmlns:a16="http://schemas.microsoft.com/office/drawing/2014/main" val="1011622130"/>
                    </a:ext>
                  </a:extLst>
                </a:gridCol>
                <a:gridCol w="331578">
                  <a:extLst>
                    <a:ext uri="{9D8B030D-6E8A-4147-A177-3AD203B41FA5}">
                      <a16:colId xmlns:a16="http://schemas.microsoft.com/office/drawing/2014/main" val="3257848148"/>
                    </a:ext>
                  </a:extLst>
                </a:gridCol>
                <a:gridCol w="414473">
                  <a:extLst>
                    <a:ext uri="{9D8B030D-6E8A-4147-A177-3AD203B41FA5}">
                      <a16:colId xmlns:a16="http://schemas.microsoft.com/office/drawing/2014/main" val="2295061176"/>
                    </a:ext>
                  </a:extLst>
                </a:gridCol>
                <a:gridCol w="346650">
                  <a:extLst>
                    <a:ext uri="{9D8B030D-6E8A-4147-A177-3AD203B41FA5}">
                      <a16:colId xmlns:a16="http://schemas.microsoft.com/office/drawing/2014/main" val="2937147956"/>
                    </a:ext>
                  </a:extLst>
                </a:gridCol>
              </a:tblGrid>
              <a:tr h="461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PROJECT SPONSOR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COMM  POP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PROJECT NAME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COUNTY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TOTAL PROJECT COST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RRGL STATE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TSEP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STATE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SRF FORGIVEN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LOAN REGULAR SRF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LOAN REGULAR SRF            C LOANS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RURAL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DEV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RURAL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DEV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LOAN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FEDERAL ARMY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CORP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WRDA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COMMUNITY FUNDS LOCAL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COAL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TAX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LOAN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WDL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COAL BOARD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CDBG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905558652"/>
                  </a:ext>
                </a:extLst>
              </a:tr>
              <a:tr h="133191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383915525"/>
                  </a:ext>
                </a:extLst>
              </a:tr>
              <a:tr h="133191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424133058"/>
                  </a:ext>
                </a:extLst>
              </a:tr>
              <a:tr h="2601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Big Timber, City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1641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WWTP Rehabilitation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Sweet Grass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$3,684,800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$3,486,000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$198,800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42189247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Colstrip, City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2214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WWTP Rehabilitation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Rosebud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$2,421,000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$987,000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$827,000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219242499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Cut Bank, City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2869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Wastewater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Glacier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$16,545,000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$125,000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$625,000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$1,472,000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$9,998,000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$925,000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36243316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Dawson Co-W Glendive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4935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Wasewater Imp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Dawson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$3,931,000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$750,000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$2,681,000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341114159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Great Falls Storm Drain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58505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 Storm Drain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Cascade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$3,270,000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$3,270,000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4166772226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Livingston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7044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WWTP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$19,505,000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$125,000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$625,000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$6,500,000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$4,840,000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$1,715,000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462612319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Livingston BAN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7044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WWTP-Rehab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$5,000,000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759214774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Plentywood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1734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Sewer lines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Sheridan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$2,690,444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$2,237,000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$53,444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693519230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RDB 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Various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Various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$1,000,000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$1,000,000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573113259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Red Lodge A &amp; 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2125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 Improvements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Carbon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$1,449,500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$314,500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$989,000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$146,000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424291934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Shelby A &amp; 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3376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Storm Sewer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Toole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$648,000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$348,000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144785972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Terry, Town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605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WW Project I&amp;I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Prairie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$905,000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$81,000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$164,000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$660,000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165901628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Vaughn WSD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658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Engineering/Land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Cascade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$52,000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$52,000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803922767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Vaughn WSD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658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Sewer lines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Cascade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$2,905,000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$750,000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$1,745,000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962694651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237615350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887183702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335169492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547095911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355980388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409250324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666724007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4150236964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680133985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515621211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$64,006,744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$441,000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$2,750,000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$2,885,500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$31,955,000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$4,840,000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$3,187,000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$14,998,000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$2,450,244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$500,000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5310502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2227051259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SRF TOTAL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$34,840,500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519202562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703584431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1593844903"/>
                  </a:ext>
                </a:extLst>
              </a:tr>
              <a:tr h="13763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$64,006,744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36" marR="3336" marT="3336" marB="0" anchor="b"/>
                </a:tc>
                <a:extLst>
                  <a:ext uri="{0D108BD9-81ED-4DB2-BD59-A6C34878D82A}">
                    <a16:rowId xmlns:a16="http://schemas.microsoft.com/office/drawing/2014/main" val="3843683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D2E4CD-A3D0-4978-8322-96C0857E2FFC}"/>
              </a:ext>
            </a:extLst>
          </p:cNvPr>
          <p:cNvSpPr txBox="1"/>
          <p:nvPr/>
        </p:nvSpPr>
        <p:spPr>
          <a:xfrm>
            <a:off x="1314450" y="430764"/>
            <a:ext cx="36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Wastewater Projects FY 2018</a:t>
            </a:r>
          </a:p>
        </p:txBody>
      </p:sp>
    </p:spTree>
    <p:extLst>
      <p:ext uri="{BB962C8B-B14F-4D97-AF65-F5344CB8AC3E}">
        <p14:creationId xmlns:p14="http://schemas.microsoft.com/office/powerpoint/2010/main" val="32230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8FFA1-0AF1-4A45-AB42-8ED2EC28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1" y="330666"/>
            <a:ext cx="9734626" cy="61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186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301</Words>
  <Application>Microsoft Office PowerPoint</Application>
  <PresentationFormat>Widescreen</PresentationFormat>
  <Paragraphs>155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Montana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Montana</dc:title>
  <dc:creator>Cook, Denise</dc:creator>
  <cp:lastModifiedBy>Cook, Denise</cp:lastModifiedBy>
  <cp:revision>7</cp:revision>
  <cp:lastPrinted>2019-03-18T17:41:09Z</cp:lastPrinted>
  <dcterms:created xsi:type="dcterms:W3CDTF">2019-03-18T14:23:13Z</dcterms:created>
  <dcterms:modified xsi:type="dcterms:W3CDTF">2019-03-18T18:53:50Z</dcterms:modified>
</cp:coreProperties>
</file>